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</p:sldMasterIdLst>
  <p:notesMasterIdLst>
    <p:notesMasterId r:id="rId20"/>
  </p:notesMasterIdLst>
  <p:handoutMasterIdLst>
    <p:handoutMasterId r:id="rId21"/>
  </p:handoutMasterIdLst>
  <p:sldIdLst>
    <p:sldId id="332" r:id="rId4"/>
    <p:sldId id="333" r:id="rId5"/>
    <p:sldId id="334" r:id="rId6"/>
    <p:sldId id="338" r:id="rId7"/>
    <p:sldId id="339" r:id="rId8"/>
    <p:sldId id="341" r:id="rId9"/>
    <p:sldId id="335" r:id="rId10"/>
    <p:sldId id="353" r:id="rId11"/>
    <p:sldId id="344" r:id="rId12"/>
    <p:sldId id="345" r:id="rId13"/>
    <p:sldId id="346" r:id="rId14"/>
    <p:sldId id="354" r:id="rId15"/>
    <p:sldId id="347" r:id="rId16"/>
    <p:sldId id="322" r:id="rId17"/>
    <p:sldId id="349" r:id="rId18"/>
    <p:sldId id="312" r:id="rId19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nknown unknown" initials="un" lastIdx="20" clrIdx="0"/>
  <p:cmAuthor id="1" name="Chris Barrett" initials="CBB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4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44" autoAdjust="0"/>
    <p:restoredTop sz="93521" autoAdjust="0"/>
  </p:normalViewPr>
  <p:slideViewPr>
    <p:cSldViewPr>
      <p:cViewPr varScale="1">
        <p:scale>
          <a:sx n="50" d="100"/>
          <a:sy n="50" d="100"/>
        </p:scale>
        <p:origin x="-1099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4EFF06DC-ABAE-469E-9C2A-400C2B306249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11696874-20AF-477D-9C39-65563CAA1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452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7441F709-1019-4B5E-A58B-2717B614BF2E}" type="datetimeFigureOut">
              <a:rPr lang="en-US" smtClean="0"/>
              <a:pPr/>
              <a:t>6/3/2013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A0874382-BF8E-4DDF-96A0-73C4B7F6E3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566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31434" indent="-281321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25284" indent="-225057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575397" indent="-225057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25510" indent="-225057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475624" indent="-2250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25737" indent="-2250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375851" indent="-2250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25964" indent="-2250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fld id="{E6FE4913-A381-43DF-BC20-2F77C54E43ED}" type="slidenum">
              <a:rPr lang="en-US" sz="1200"/>
              <a:pPr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4382-BF8E-4DDF-96A0-73C4B7F6E3E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4382-BF8E-4DDF-96A0-73C4B7F6E3E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4382-BF8E-4DDF-96A0-73C4B7F6E3E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4382-BF8E-4DDF-96A0-73C4B7F6E3E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4382-BF8E-4DDF-96A0-73C4B7F6E3E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4382-BF8E-4DDF-96A0-73C4B7F6E3E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4382-BF8E-4DDF-96A0-73C4B7F6E3E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4382-BF8E-4DDF-96A0-73C4B7F6E3E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6/3/2013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6/3/2013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6/3/2013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6/3/2013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6/3/2013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45CC4-B367-4478-A1BC-DD481B180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897CD-7F5F-49CC-9EFF-D669730FA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F5331-51F2-4B57-B29E-0E046D414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84C49-8E1D-43EF-A29A-8F0293BCD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5C77F-CE4B-411F-8DEC-7796D8504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EBDA9-8DAF-4A96-A45A-C904E65B4C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6/3/2013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E3315-7CB4-49FA-BDC9-2647988B0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A5C9C-BDE1-4F2B-87D7-D7B8414A7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0688E-26BF-42CB-9B20-3F245BC68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80241-5CFE-4131-8F4C-765668E11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F91BA-7238-4992-866A-3F6456D1E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6512E-2F75-4124-8CF6-6E27E5D4E3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0A925-979D-46BB-B0C8-3B20DE5AB0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A52B4-3E4C-4C49-9DFC-822C9339D8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97987-5A7C-4D1F-9764-AC62594E5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FF224-FC5C-4FF6-B592-957DB1AAB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6/3/2013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ECCED-BE80-4923-85BC-3A994D1F7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E5193-FE29-4994-8F0D-48BB119C34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D461D-004A-462B-B444-A44B43D17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3D0B0-0FF7-481A-8C5E-E1C2DD9F1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E1F2D-9577-4D5D-AA0B-292890EE5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5CF60-CC65-408B-85CF-DDCDC96AF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6/3/2013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6/3/2013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6/3/2013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6/3/2013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6/3/2013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6/3/2013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7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D0A39545-C29A-4219-9954-8CBAD17CD477}" type="datetimeFigureOut">
              <a:rPr lang="en-US" smtClean="0"/>
              <a:pPr/>
              <a:t>6/3/2013</a:t>
            </a:fld>
            <a:endParaRPr lang="en-US" dirty="0"/>
          </a:p>
        </p:txBody>
      </p:sp>
      <p:sp>
        <p:nvSpPr>
          <p:cNvPr id="287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287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8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09042F12-B1C6-4FC0-98D0-EC25156C4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1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1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EBB05BFC-9CD9-43B3-8F3E-99C41BBB7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cu_logo_sml_150_ppt.jpg                                        000B7307&#10;MPF28 Panther                  BD8AC844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2"/>
          <p:cNvSpPr>
            <a:spLocks noGrp="1"/>
          </p:cNvSpPr>
          <p:nvPr>
            <p:ph type="ctrTitle"/>
          </p:nvPr>
        </p:nvSpPr>
        <p:spPr>
          <a:xfrm>
            <a:off x="153988" y="1600200"/>
            <a:ext cx="8839200" cy="1450975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Times" pitchFamily="18" charset="0"/>
              </a:rPr>
              <a:t/>
            </a:r>
            <a:br>
              <a:rPr lang="en-US" sz="4000" dirty="0" smtClean="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Times" pitchFamily="18" charset="0"/>
              </a:rPr>
            </a:br>
            <a:r>
              <a:rPr lang="en-US" sz="4000" b="1" dirty="0" smtClean="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  <a:cs typeface="Times" pitchFamily="18" charset="0"/>
              </a:rPr>
              <a:t>Food or Consequences:</a:t>
            </a:r>
            <a:br>
              <a:rPr lang="en-US" sz="4000" b="1" dirty="0" smtClean="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  <a:cs typeface="Times" pitchFamily="18" charset="0"/>
              </a:rPr>
            </a:br>
            <a:r>
              <a:rPr lang="en-US" sz="3500" dirty="0" smtClean="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  <a:cs typeface="Times" pitchFamily="18" charset="0"/>
              </a:rPr>
              <a:t>Food Security and Its Implications for Global Sociopolitical Instability</a:t>
            </a:r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  <a:cs typeface="Times" pitchFamily="18" charset="0"/>
              </a:rPr>
              <a:t/>
            </a:r>
            <a:br>
              <a:rPr lang="en-US" sz="4000" dirty="0" smtClean="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  <a:cs typeface="Times" pitchFamily="18" charset="0"/>
              </a:rPr>
            </a:br>
            <a:endParaRPr lang="en-US" sz="3000" i="1" dirty="0" smtClean="0">
              <a:solidFill>
                <a:schemeClr val="tx1"/>
              </a:solidFill>
              <a:latin typeface="Georgia" pitchFamily="18" charset="0"/>
              <a:ea typeface="ＭＳ Ｐゴシック" pitchFamily="34" charset="-128"/>
              <a:cs typeface="Times" pitchFamily="18" charset="0"/>
            </a:endParaRPr>
          </a:p>
        </p:txBody>
      </p:sp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230188" y="3810000"/>
            <a:ext cx="8686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dirty="0">
                <a:latin typeface="Georgia" pitchFamily="18" charset="0"/>
              </a:rPr>
              <a:t>Christopher B. Barrett </a:t>
            </a:r>
            <a:endParaRPr lang="en-US" dirty="0" smtClean="0">
              <a:latin typeface="Georgia" pitchFamily="18" charset="0"/>
            </a:endParaRPr>
          </a:p>
          <a:p>
            <a:pPr algn="ctr"/>
            <a:r>
              <a:rPr lang="en-US" dirty="0" smtClean="0">
                <a:latin typeface="Georgia" pitchFamily="18" charset="0"/>
              </a:rPr>
              <a:t>Cornell University</a:t>
            </a:r>
            <a:endParaRPr lang="en-US" dirty="0">
              <a:latin typeface="Georgia" pitchFamily="18" charset="0"/>
            </a:endParaRPr>
          </a:p>
          <a:p>
            <a:pPr algn="ctr"/>
            <a:endParaRPr lang="en-US" i="1" dirty="0" smtClean="0">
              <a:latin typeface="Georgia" pitchFamily="18" charset="0"/>
            </a:endParaRPr>
          </a:p>
          <a:p>
            <a:pPr algn="ctr"/>
            <a:endParaRPr lang="en-US" i="1" dirty="0" smtClean="0">
              <a:latin typeface="Georgia" pitchFamily="18" charset="0"/>
            </a:endParaRPr>
          </a:p>
          <a:p>
            <a:pPr algn="ctr"/>
            <a:r>
              <a:rPr lang="en-US" dirty="0" smtClean="0">
                <a:latin typeface="Georgia" pitchFamily="18" charset="0"/>
              </a:rPr>
              <a:t>Presented at Australian National University (Canberra)</a:t>
            </a:r>
          </a:p>
          <a:p>
            <a:pPr algn="ctr"/>
            <a:r>
              <a:rPr lang="en-US" dirty="0" smtClean="0">
                <a:latin typeface="Georgia" pitchFamily="18" charset="0"/>
              </a:rPr>
              <a:t>to the Australasian Development Economics Workshop</a:t>
            </a:r>
            <a:endParaRPr lang="en-US" dirty="0" smtClean="0">
              <a:latin typeface="Georgia" pitchFamily="18" charset="0"/>
            </a:endParaRPr>
          </a:p>
          <a:p>
            <a:pPr algn="ctr"/>
            <a:r>
              <a:rPr lang="en-US" dirty="0" smtClean="0">
                <a:latin typeface="Georgia" pitchFamily="18" charset="0"/>
              </a:rPr>
              <a:t>June</a:t>
            </a:r>
            <a:r>
              <a:rPr lang="en-US" dirty="0" smtClean="0">
                <a:latin typeface="Georgia" pitchFamily="18" charset="0"/>
              </a:rPr>
              <a:t> 7, 2013</a:t>
            </a:r>
            <a:endParaRPr lang="en-US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05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04800" y="2133600"/>
            <a:ext cx="8534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sz="2000" b="1" u="sng" dirty="0" smtClean="0">
                <a:latin typeface="Georgia" pitchFamily="18" charset="0"/>
              </a:rPr>
              <a:t>Intensified competition for </a:t>
            </a:r>
            <a:r>
              <a:rPr lang="en-US" sz="2000" b="1" u="sng" dirty="0">
                <a:latin typeface="Georgia" pitchFamily="18" charset="0"/>
              </a:rPr>
              <a:t>r</a:t>
            </a:r>
            <a:r>
              <a:rPr lang="en-US" sz="2000" b="1" u="sng" dirty="0" smtClean="0">
                <a:latin typeface="Georgia" pitchFamily="18" charset="0"/>
              </a:rPr>
              <a:t>ural </a:t>
            </a:r>
            <a:r>
              <a:rPr lang="en-US" sz="2000" b="1" u="sng" dirty="0" smtClean="0">
                <a:latin typeface="Georgia" pitchFamily="18" charset="0"/>
              </a:rPr>
              <a:t>resources: </a:t>
            </a:r>
            <a:r>
              <a:rPr lang="en-US" sz="2000" b="1" dirty="0" smtClean="0">
                <a:latin typeface="Georgia" pitchFamily="18" charset="0"/>
              </a:rPr>
              <a:t>Slower-evolving</a:t>
            </a:r>
            <a:r>
              <a:rPr lang="en-US" sz="2000" b="1" dirty="0">
                <a:latin typeface="Georgia" pitchFamily="18" charset="0"/>
              </a:rPr>
              <a:t>, structural pressures </a:t>
            </a:r>
            <a:r>
              <a:rPr lang="en-US" sz="2000" b="1" dirty="0" smtClean="0">
                <a:latin typeface="Georgia" pitchFamily="18" charset="0"/>
              </a:rPr>
              <a:t>due </a:t>
            </a:r>
            <a:r>
              <a:rPr lang="en-US" sz="2000" b="1" dirty="0">
                <a:latin typeface="Georgia" pitchFamily="18" charset="0"/>
              </a:rPr>
              <a:t>to (largely rural) </a:t>
            </a:r>
            <a:r>
              <a:rPr lang="en-US" sz="2000" b="1" dirty="0" smtClean="0">
                <a:latin typeface="Georgia" pitchFamily="18" charset="0"/>
              </a:rPr>
              <a:t>intra- and inter-state </a:t>
            </a:r>
            <a:r>
              <a:rPr lang="en-US" sz="2000" b="1" dirty="0" smtClean="0">
                <a:latin typeface="Georgia" pitchFamily="18" charset="0"/>
              </a:rPr>
              <a:t>resource </a:t>
            </a:r>
            <a:r>
              <a:rPr lang="en-US" sz="2000" b="1" dirty="0">
                <a:latin typeface="Georgia" pitchFamily="18" charset="0"/>
              </a:rPr>
              <a:t>competition over land, water, </a:t>
            </a:r>
            <a:r>
              <a:rPr lang="en-US" sz="2000" b="1" dirty="0" smtClean="0">
                <a:latin typeface="Georgia" pitchFamily="18" charset="0"/>
              </a:rPr>
              <a:t>fisheries, labor, capital </a:t>
            </a:r>
            <a:r>
              <a:rPr lang="en-US" sz="2000" b="1" dirty="0">
                <a:latin typeface="Georgia" pitchFamily="18" charset="0"/>
              </a:rPr>
              <a:t>and the byproducts of such competition (e.g., chaotic internal migration, outbreaks of </a:t>
            </a:r>
            <a:r>
              <a:rPr lang="en-US" sz="2000" b="1" dirty="0" err="1">
                <a:latin typeface="Georgia" pitchFamily="18" charset="0"/>
              </a:rPr>
              <a:t>zoonoses</a:t>
            </a:r>
            <a:r>
              <a:rPr lang="en-US" sz="2000" b="1" dirty="0">
                <a:latin typeface="Georgia" pitchFamily="18" charset="0"/>
              </a:rPr>
              <a:t>, </a:t>
            </a:r>
            <a:r>
              <a:rPr lang="en-US" sz="2000" b="1" dirty="0" err="1">
                <a:latin typeface="Georgia" pitchFamily="18" charset="0"/>
              </a:rPr>
              <a:t>etc</a:t>
            </a:r>
            <a:r>
              <a:rPr lang="en-US" sz="2000" b="1" dirty="0">
                <a:latin typeface="Georgia" pitchFamily="18" charset="0"/>
              </a:rPr>
              <a:t>). </a:t>
            </a:r>
            <a:endParaRPr lang="en-US" sz="2000" b="1" dirty="0" smtClean="0">
              <a:latin typeface="Georgia" pitchFamily="18" charset="0"/>
            </a:endParaRPr>
          </a:p>
          <a:p>
            <a:pPr marL="342900" indent="-342900">
              <a:buFont typeface="+mj-lt"/>
              <a:buAutoNum type="arabicPeriod" startAt="2"/>
            </a:pPr>
            <a:endParaRPr lang="en-US" sz="2000" dirty="0">
              <a:latin typeface="Georgia" pitchFamily="18" charset="0"/>
            </a:endParaRPr>
          </a:p>
          <a:p>
            <a:r>
              <a:rPr lang="en-US" sz="2000" dirty="0" smtClean="0">
                <a:latin typeface="Georgia" pitchFamily="18" charset="0"/>
              </a:rPr>
              <a:t>Farmers/farm </a:t>
            </a:r>
            <a:r>
              <a:rPr lang="en-US" sz="2000" dirty="0">
                <a:latin typeface="Georgia" pitchFamily="18" charset="0"/>
              </a:rPr>
              <a:t>workers </a:t>
            </a:r>
            <a:r>
              <a:rPr lang="en-US" sz="2000" dirty="0" smtClean="0">
                <a:latin typeface="Georgia" pitchFamily="18" charset="0"/>
              </a:rPr>
              <a:t>the main agitators, </a:t>
            </a:r>
            <a:r>
              <a:rPr lang="en-US" sz="2000" dirty="0">
                <a:latin typeface="Georgia" pitchFamily="18" charset="0"/>
              </a:rPr>
              <a:t>although international </a:t>
            </a:r>
            <a:r>
              <a:rPr lang="en-US" sz="2000" dirty="0" smtClean="0">
                <a:latin typeface="Georgia" pitchFamily="18" charset="0"/>
              </a:rPr>
              <a:t>NGOs/ firms are important </a:t>
            </a:r>
            <a:r>
              <a:rPr lang="en-US" sz="2000" dirty="0">
                <a:latin typeface="Georgia" pitchFamily="18" charset="0"/>
              </a:rPr>
              <a:t>external agents (e.g., over GMOs, “land grabs”, etc.). </a:t>
            </a:r>
            <a:endParaRPr lang="en-US" sz="2000" dirty="0" smtClean="0">
              <a:latin typeface="Georgia" pitchFamily="18" charset="0"/>
            </a:endParaRPr>
          </a:p>
          <a:p>
            <a:endParaRPr lang="en-US" sz="2000" dirty="0">
              <a:latin typeface="Georgia" pitchFamily="18" charset="0"/>
            </a:endParaRPr>
          </a:p>
          <a:p>
            <a:r>
              <a:rPr lang="en-US" sz="2000" dirty="0" smtClean="0">
                <a:latin typeface="Georgia" pitchFamily="18" charset="0"/>
              </a:rPr>
              <a:t>Typically </a:t>
            </a:r>
            <a:r>
              <a:rPr lang="en-US" sz="2000" dirty="0">
                <a:latin typeface="Georgia" pitchFamily="18" charset="0"/>
              </a:rPr>
              <a:t>unrest about distributional </a:t>
            </a:r>
            <a:r>
              <a:rPr lang="en-US" sz="2000" dirty="0" smtClean="0">
                <a:latin typeface="Georgia" pitchFamily="18" charset="0"/>
              </a:rPr>
              <a:t>questions and power. More likely to mutate into social and/or guerilla movements than is urban unrest from price </a:t>
            </a:r>
            <a:r>
              <a:rPr lang="en-US" sz="2000" dirty="0" smtClean="0">
                <a:latin typeface="Georgia" pitchFamily="18" charset="0"/>
              </a:rPr>
              <a:t>shocks. Exploitable by pre-existing opposition </a:t>
            </a:r>
            <a:r>
              <a:rPr lang="en-US" sz="2000" dirty="0" smtClean="0">
                <a:latin typeface="Georgia" pitchFamily="18" charset="0"/>
              </a:rPr>
              <a:t>movements.</a:t>
            </a:r>
            <a:endParaRPr lang="en-US" sz="2000" dirty="0">
              <a:latin typeface="Georgia" pitchFamily="18" charset="0"/>
            </a:endParaRPr>
          </a:p>
          <a:p>
            <a:pPr lvl="1"/>
            <a:r>
              <a:rPr lang="en-US" sz="2000" dirty="0" smtClean="0">
                <a:latin typeface="Georgia" pitchFamily="18" charset="0"/>
              </a:rPr>
              <a:t> </a:t>
            </a:r>
            <a:endParaRPr lang="en-US" sz="2000" dirty="0">
              <a:latin typeface="Georgia" pitchFamily="18" charset="0"/>
            </a:endParaRPr>
          </a:p>
        </p:txBody>
      </p:sp>
      <p:sp>
        <p:nvSpPr>
          <p:cNvPr id="5" name="Title 5"/>
          <p:cNvSpPr txBox="1">
            <a:spLocks/>
          </p:cNvSpPr>
          <p:nvPr/>
        </p:nvSpPr>
        <p:spPr bwMode="auto">
          <a:xfrm>
            <a:off x="5638800" y="0"/>
            <a:ext cx="3505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4 key pathways</a:t>
            </a:r>
            <a:endParaRPr lang="en-US" sz="30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9286" y="958218"/>
            <a:ext cx="8905428" cy="944562"/>
          </a:xfrm>
        </p:spPr>
        <p:txBody>
          <a:bodyPr/>
          <a:lstStyle/>
          <a:p>
            <a:pPr algn="l"/>
            <a:r>
              <a:rPr lang="en-US" sz="2400" b="1" dirty="0" smtClean="0">
                <a:latin typeface="Georgia" pitchFamily="18" charset="0"/>
              </a:rPr>
              <a:t>There are </a:t>
            </a:r>
            <a:r>
              <a:rPr lang="en-US" sz="2400" b="1" dirty="0" smtClean="0">
                <a:latin typeface="Georgia" pitchFamily="18" charset="0"/>
              </a:rPr>
              <a:t>4 </a:t>
            </a:r>
            <a:r>
              <a:rPr lang="en-US" sz="2400" b="1" dirty="0">
                <a:latin typeface="Georgia" pitchFamily="18" charset="0"/>
              </a:rPr>
              <a:t>main </a:t>
            </a:r>
            <a:r>
              <a:rPr lang="en-US" sz="2400" b="1" dirty="0" smtClean="0">
                <a:latin typeface="Georgia" pitchFamily="18" charset="0"/>
              </a:rPr>
              <a:t>pathways by which food </a:t>
            </a:r>
            <a:r>
              <a:rPr lang="en-US" sz="2400" b="1" dirty="0">
                <a:latin typeface="Georgia" pitchFamily="18" charset="0"/>
              </a:rPr>
              <a:t>security </a:t>
            </a:r>
            <a:r>
              <a:rPr lang="en-US" sz="2400" b="1" dirty="0" smtClean="0">
                <a:latin typeface="Georgia" pitchFamily="18" charset="0"/>
              </a:rPr>
              <a:t>might impact </a:t>
            </a:r>
            <a:r>
              <a:rPr lang="en-US" sz="2400" b="1" dirty="0">
                <a:latin typeface="Georgia" pitchFamily="18" charset="0"/>
              </a:rPr>
              <a:t>sociopolitical </a:t>
            </a:r>
            <a:r>
              <a:rPr lang="en-US" sz="2400" b="1" dirty="0" smtClean="0">
                <a:latin typeface="Georgia" pitchFamily="18" charset="0"/>
              </a:rPr>
              <a:t>stability:</a:t>
            </a:r>
            <a:endParaRPr lang="en-US" sz="24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5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35280" y="1981200"/>
            <a:ext cx="8534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000" b="1" u="sng" dirty="0" smtClean="0">
                <a:latin typeface="Georgia" pitchFamily="18" charset="0"/>
              </a:rPr>
              <a:t>Improving technologies and technical efficiency:</a:t>
            </a:r>
            <a:r>
              <a:rPr lang="en-US" sz="2000" b="1" dirty="0" smtClean="0">
                <a:latin typeface="Georgia" pitchFamily="18" charset="0"/>
              </a:rPr>
              <a:t> Historically, technical change has permitted supply expansion without intensified competition for resources.  </a:t>
            </a:r>
            <a:endParaRPr lang="en-US" sz="2000" b="1" dirty="0" smtClean="0">
              <a:latin typeface="Georgia" pitchFamily="18" charset="0"/>
            </a:endParaRPr>
          </a:p>
          <a:p>
            <a:endParaRPr lang="en-US" sz="2000" dirty="0" smtClean="0">
              <a:latin typeface="Georgia" pitchFamily="18" charset="0"/>
            </a:endParaRPr>
          </a:p>
          <a:p>
            <a:r>
              <a:rPr lang="en-US" sz="2000" dirty="0" smtClean="0">
                <a:latin typeface="Georgia" pitchFamily="18" charset="0"/>
              </a:rPr>
              <a:t>Growing disparities in rates of technical change in agriculture. Investment is least where yield gaps and anticipated demand growth are greatest.</a:t>
            </a:r>
          </a:p>
          <a:p>
            <a:endParaRPr lang="en-US" sz="2000" dirty="0">
              <a:latin typeface="Georgia" pitchFamily="18" charset="0"/>
            </a:endParaRPr>
          </a:p>
          <a:p>
            <a:r>
              <a:rPr lang="en-US" sz="2000" dirty="0" smtClean="0">
                <a:latin typeface="Georgia" pitchFamily="18" charset="0"/>
              </a:rPr>
              <a:t>Dramatic changes in the competitive landscape – especially as intellectual property regimes increase impede rather than foster </a:t>
            </a:r>
            <a:r>
              <a:rPr lang="en-US" sz="2000" dirty="0" smtClean="0">
                <a:latin typeface="Georgia" pitchFamily="18" charset="0"/>
              </a:rPr>
              <a:t>progress.</a:t>
            </a:r>
          </a:p>
          <a:p>
            <a:endParaRPr lang="en-US" sz="2000" dirty="0">
              <a:latin typeface="Georgia" pitchFamily="18" charset="0"/>
            </a:endParaRPr>
          </a:p>
          <a:p>
            <a:r>
              <a:rPr lang="en-US" sz="2000" dirty="0" smtClean="0">
                <a:latin typeface="Georgia" pitchFamily="18" charset="0"/>
              </a:rPr>
              <a:t>Controversial (GM) technologies create new areas of contestation</a:t>
            </a:r>
          </a:p>
          <a:p>
            <a:endParaRPr lang="en-US" sz="2000" dirty="0">
              <a:latin typeface="Georgia" pitchFamily="18" charset="0"/>
            </a:endParaRPr>
          </a:p>
          <a:p>
            <a:r>
              <a:rPr lang="en-US" sz="2000" dirty="0" smtClean="0">
                <a:latin typeface="Georgia" pitchFamily="18" charset="0"/>
              </a:rPr>
              <a:t>Technological  change is no panacea. But there seem few options for progress with re-acceleration in agricultural technological change, especially in Africa and Asia. </a:t>
            </a:r>
            <a:endParaRPr lang="en-US" sz="2000" dirty="0">
              <a:latin typeface="Georgia" pitchFamily="18" charset="0"/>
            </a:endParaRPr>
          </a:p>
        </p:txBody>
      </p:sp>
      <p:sp>
        <p:nvSpPr>
          <p:cNvPr id="5" name="Title 5"/>
          <p:cNvSpPr txBox="1">
            <a:spLocks/>
          </p:cNvSpPr>
          <p:nvPr/>
        </p:nvSpPr>
        <p:spPr bwMode="auto">
          <a:xfrm>
            <a:off x="5638800" y="0"/>
            <a:ext cx="3505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4 key pathways</a:t>
            </a:r>
            <a:endParaRPr lang="en-US" sz="30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9286" y="958218"/>
            <a:ext cx="8905428" cy="944562"/>
          </a:xfrm>
        </p:spPr>
        <p:txBody>
          <a:bodyPr/>
          <a:lstStyle/>
          <a:p>
            <a:pPr algn="l"/>
            <a:r>
              <a:rPr lang="en-US" sz="2400" b="1" dirty="0" smtClean="0">
                <a:latin typeface="Georgia" pitchFamily="18" charset="0"/>
              </a:rPr>
              <a:t>There are </a:t>
            </a:r>
            <a:r>
              <a:rPr lang="en-US" sz="2400" b="1" dirty="0" smtClean="0">
                <a:latin typeface="Georgia" pitchFamily="18" charset="0"/>
              </a:rPr>
              <a:t>4 </a:t>
            </a:r>
            <a:r>
              <a:rPr lang="en-US" sz="2400" b="1" dirty="0">
                <a:latin typeface="Georgia" pitchFamily="18" charset="0"/>
              </a:rPr>
              <a:t>main </a:t>
            </a:r>
            <a:r>
              <a:rPr lang="en-US" sz="2400" b="1" dirty="0" smtClean="0">
                <a:latin typeface="Georgia" pitchFamily="18" charset="0"/>
              </a:rPr>
              <a:t>pathways by which food </a:t>
            </a:r>
            <a:r>
              <a:rPr lang="en-US" sz="2400" b="1" dirty="0">
                <a:latin typeface="Georgia" pitchFamily="18" charset="0"/>
              </a:rPr>
              <a:t>security </a:t>
            </a:r>
            <a:r>
              <a:rPr lang="en-US" sz="2400" b="1" dirty="0" smtClean="0">
                <a:latin typeface="Georgia" pitchFamily="18" charset="0"/>
              </a:rPr>
              <a:t>might impact </a:t>
            </a:r>
            <a:r>
              <a:rPr lang="en-US" sz="2400" b="1" dirty="0">
                <a:latin typeface="Georgia" pitchFamily="18" charset="0"/>
              </a:rPr>
              <a:t>sociopolitical </a:t>
            </a:r>
            <a:r>
              <a:rPr lang="en-US" sz="2400" b="1" dirty="0" smtClean="0">
                <a:latin typeface="Georgia" pitchFamily="18" charset="0"/>
              </a:rPr>
              <a:t>stability:</a:t>
            </a:r>
            <a:endParaRPr lang="en-US" sz="24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24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04800" y="2133600"/>
            <a:ext cx="8534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sz="2000" b="1" u="sng" dirty="0" smtClean="0">
                <a:latin typeface="Georgia" pitchFamily="18" charset="0"/>
              </a:rPr>
              <a:t>Policy interventions to temporarily augment supply:</a:t>
            </a:r>
            <a:r>
              <a:rPr lang="en-US" sz="2000" b="1" dirty="0" smtClean="0">
                <a:latin typeface="Georgia" pitchFamily="18" charset="0"/>
              </a:rPr>
              <a:t> States address pressures through policies that reallocate food across time (buffer stock releases), space (trade barriers), or people (social protection).  These often have unintended, beggar-thy-neighbor consequences.  </a:t>
            </a:r>
            <a:endParaRPr lang="en-US" sz="2000" b="1" dirty="0" smtClean="0">
              <a:latin typeface="Georgia" pitchFamily="18" charset="0"/>
            </a:endParaRPr>
          </a:p>
          <a:p>
            <a:endParaRPr lang="en-US" sz="2000" dirty="0" smtClean="0">
              <a:latin typeface="Georgia" pitchFamily="18" charset="0"/>
            </a:endParaRPr>
          </a:p>
          <a:p>
            <a:r>
              <a:rPr lang="en-US" sz="2000" dirty="0" smtClean="0">
                <a:latin typeface="Georgia" pitchFamily="18" charset="0"/>
              </a:rPr>
              <a:t>None of these policies increases food supply; merely reallocate it.</a:t>
            </a:r>
            <a:endParaRPr lang="en-US" sz="2000" dirty="0">
              <a:latin typeface="Georgia" pitchFamily="18" charset="0"/>
            </a:endParaRPr>
          </a:p>
          <a:p>
            <a:endParaRPr lang="en-US" sz="2000" dirty="0" smtClean="0">
              <a:latin typeface="Georgia" pitchFamily="18" charset="0"/>
            </a:endParaRPr>
          </a:p>
          <a:p>
            <a:r>
              <a:rPr lang="en-US" sz="2000" dirty="0" smtClean="0">
                <a:latin typeface="Georgia" pitchFamily="18" charset="0"/>
              </a:rPr>
              <a:t>Commonly exports the food security stress to other (sub)populations.</a:t>
            </a:r>
          </a:p>
          <a:p>
            <a:endParaRPr lang="en-US" sz="2000" dirty="0">
              <a:latin typeface="Georgia" pitchFamily="18" charset="0"/>
            </a:endParaRPr>
          </a:p>
          <a:p>
            <a:r>
              <a:rPr lang="en-US" sz="2000" dirty="0" smtClean="0">
                <a:latin typeface="Georgia" pitchFamily="18" charset="0"/>
              </a:rPr>
              <a:t>Breed dangerous complacency by suggesting that quick fixes can substitute for longer-term, structural investments to enable supply growth to keep pace with demand expansion.</a:t>
            </a:r>
            <a:r>
              <a:rPr lang="en-US" sz="2000" dirty="0" smtClean="0">
                <a:latin typeface="Georgia" pitchFamily="18" charset="0"/>
              </a:rPr>
              <a:t> </a:t>
            </a:r>
            <a:endParaRPr lang="en-US" sz="2000" dirty="0">
              <a:latin typeface="Georgia" pitchFamily="18" charset="0"/>
            </a:endParaRPr>
          </a:p>
        </p:txBody>
      </p:sp>
      <p:sp>
        <p:nvSpPr>
          <p:cNvPr id="5" name="Title 5"/>
          <p:cNvSpPr txBox="1">
            <a:spLocks/>
          </p:cNvSpPr>
          <p:nvPr/>
        </p:nvSpPr>
        <p:spPr bwMode="auto">
          <a:xfrm>
            <a:off x="5638800" y="0"/>
            <a:ext cx="3505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4 key pathways</a:t>
            </a:r>
            <a:endParaRPr lang="en-US" sz="30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9286" y="958218"/>
            <a:ext cx="8905428" cy="944562"/>
          </a:xfrm>
        </p:spPr>
        <p:txBody>
          <a:bodyPr/>
          <a:lstStyle/>
          <a:p>
            <a:pPr algn="l"/>
            <a:r>
              <a:rPr lang="en-US" sz="2400" b="1" dirty="0" smtClean="0">
                <a:latin typeface="Georgia" pitchFamily="18" charset="0"/>
              </a:rPr>
              <a:t>There are </a:t>
            </a:r>
            <a:r>
              <a:rPr lang="en-US" sz="2400" b="1" dirty="0" smtClean="0">
                <a:latin typeface="Georgia" pitchFamily="18" charset="0"/>
              </a:rPr>
              <a:t>4 </a:t>
            </a:r>
            <a:r>
              <a:rPr lang="en-US" sz="2400" b="1" dirty="0">
                <a:latin typeface="Georgia" pitchFamily="18" charset="0"/>
              </a:rPr>
              <a:t>main </a:t>
            </a:r>
            <a:r>
              <a:rPr lang="en-US" sz="2400" b="1" dirty="0" smtClean="0">
                <a:latin typeface="Georgia" pitchFamily="18" charset="0"/>
              </a:rPr>
              <a:t>pathways by which food </a:t>
            </a:r>
            <a:r>
              <a:rPr lang="en-US" sz="2400" b="1" dirty="0">
                <a:latin typeface="Georgia" pitchFamily="18" charset="0"/>
              </a:rPr>
              <a:t>security </a:t>
            </a:r>
            <a:r>
              <a:rPr lang="en-US" sz="2400" b="1" dirty="0" smtClean="0">
                <a:latin typeface="Georgia" pitchFamily="18" charset="0"/>
              </a:rPr>
              <a:t>might impact </a:t>
            </a:r>
            <a:r>
              <a:rPr lang="en-US" sz="2400" b="1" dirty="0">
                <a:latin typeface="Georgia" pitchFamily="18" charset="0"/>
              </a:rPr>
              <a:t>sociopolitical </a:t>
            </a:r>
            <a:r>
              <a:rPr lang="en-US" sz="2400" b="1" dirty="0" smtClean="0">
                <a:latin typeface="Georgia" pitchFamily="18" charset="0"/>
              </a:rPr>
              <a:t>stability:</a:t>
            </a:r>
            <a:endParaRPr lang="en-US" sz="24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29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1" y="961383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143000"/>
            <a:ext cx="3276600" cy="944562"/>
          </a:xfrm>
        </p:spPr>
        <p:txBody>
          <a:bodyPr anchor="t"/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  <a:latin typeface="Georgia" pitchFamily="18" charset="0"/>
              </a:rPr>
              <a:t>Reasonable hypotheses that food insecurity can spark sociopolitical unrest add a key </a:t>
            </a:r>
            <a:r>
              <a:rPr lang="en-US" sz="2400" b="1" dirty="0">
                <a:solidFill>
                  <a:schemeClr val="bg1"/>
                </a:solidFill>
                <a:latin typeface="Georgia" pitchFamily="18" charset="0"/>
              </a:rPr>
              <a:t>reason to guard against renewed complacency about the </a:t>
            </a:r>
            <a:r>
              <a:rPr lang="en-US" sz="2400" b="1" dirty="0" smtClean="0">
                <a:solidFill>
                  <a:schemeClr val="bg1"/>
                </a:solidFill>
                <a:latin typeface="Georgia" pitchFamily="18" charset="0"/>
              </a:rPr>
              <a:t>evolving </a:t>
            </a:r>
            <a:r>
              <a:rPr lang="en-US" sz="2400" b="1" dirty="0">
                <a:solidFill>
                  <a:schemeClr val="bg1"/>
                </a:solidFill>
                <a:latin typeface="Georgia" pitchFamily="18" charset="0"/>
              </a:rPr>
              <a:t>global food security challenge</a:t>
            </a:r>
            <a:r>
              <a:rPr lang="en-US" sz="2400" b="1" dirty="0" smtClean="0">
                <a:solidFill>
                  <a:schemeClr val="bg1"/>
                </a:solidFill>
                <a:latin typeface="Georgia" pitchFamily="18" charset="0"/>
              </a:rPr>
              <a:t>.</a:t>
            </a:r>
            <a:br>
              <a:rPr lang="en-US" sz="2400" b="1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en-US" sz="2400" b="1" dirty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en-US" sz="2400" b="1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Georgia" pitchFamily="18" charset="0"/>
              </a:rPr>
              <a:t>Must focus on Africa and Asia!</a:t>
            </a:r>
            <a:r>
              <a:rPr lang="en-US" sz="2400" b="1" dirty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en-US" sz="2400" b="1" dirty="0">
                <a:solidFill>
                  <a:schemeClr val="bg1"/>
                </a:solidFill>
                <a:latin typeface="Georgia" pitchFamily="18" charset="0"/>
              </a:rPr>
            </a:br>
            <a:endParaRPr lang="en-US" sz="24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8" name="Picture 7" descr="cu_logo_sml_150_pp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 txBox="1">
            <a:spLocks/>
          </p:cNvSpPr>
          <p:nvPr/>
        </p:nvSpPr>
        <p:spPr bwMode="auto">
          <a:xfrm>
            <a:off x="4495800" y="0"/>
            <a:ext cx="4648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Food or consequences</a:t>
            </a:r>
            <a:endParaRPr lang="en-US" sz="30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345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164134"/>
            <a:ext cx="8686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Georgia" pitchFamily="18" charset="0"/>
              </a:rPr>
              <a:t>Past success proves the potential of food systems to reduce human suffering and maintain social stability. </a:t>
            </a:r>
          </a:p>
          <a:p>
            <a:endParaRPr lang="en-US" sz="2400" b="1" dirty="0">
              <a:latin typeface="Georgia" pitchFamily="18" charset="0"/>
            </a:endParaRPr>
          </a:p>
          <a:p>
            <a:r>
              <a:rPr lang="en-US" sz="2400" b="1" dirty="0" smtClean="0">
                <a:latin typeface="Georgia" pitchFamily="18" charset="0"/>
              </a:rPr>
              <a:t>This challenge can be met. But structural demand and supply patterns for food pose major challenges.  Climate </a:t>
            </a:r>
            <a:r>
              <a:rPr lang="en-US" sz="2400" b="1" dirty="0" smtClean="0">
                <a:latin typeface="Georgia" pitchFamily="18" charset="0"/>
              </a:rPr>
              <a:t>change, </a:t>
            </a:r>
            <a:r>
              <a:rPr lang="en-US" sz="2400" b="1" dirty="0" smtClean="0">
                <a:latin typeface="Georgia" pitchFamily="18" charset="0"/>
              </a:rPr>
              <a:t>growing land/water </a:t>
            </a:r>
            <a:r>
              <a:rPr lang="en-US" sz="2400" b="1" dirty="0" smtClean="0">
                <a:latin typeface="Georgia" pitchFamily="18" charset="0"/>
              </a:rPr>
              <a:t>scarcity, more complex IP regimes and OECD macroeconomic stress make </a:t>
            </a:r>
            <a:r>
              <a:rPr lang="en-US" sz="2400" b="1" dirty="0" smtClean="0">
                <a:latin typeface="Georgia" pitchFamily="18" charset="0"/>
              </a:rPr>
              <a:t>it </a:t>
            </a:r>
            <a:r>
              <a:rPr lang="en-US" sz="2400" b="1" dirty="0">
                <a:latin typeface="Georgia" pitchFamily="18" charset="0"/>
              </a:rPr>
              <a:t>harder now than it was in the 1940s-80s</a:t>
            </a:r>
            <a:r>
              <a:rPr lang="en-US" sz="2400" b="1" dirty="0" smtClean="0">
                <a:latin typeface="Georgia" pitchFamily="18" charset="0"/>
              </a:rPr>
              <a:t>.</a:t>
            </a:r>
          </a:p>
          <a:p>
            <a:endParaRPr lang="en-US" sz="2400" b="1" dirty="0">
              <a:latin typeface="Georgia" pitchFamily="18" charset="0"/>
            </a:endParaRPr>
          </a:p>
          <a:p>
            <a:r>
              <a:rPr lang="en-US" sz="2400" b="1" dirty="0" smtClean="0">
                <a:latin typeface="Georgia" pitchFamily="18" charset="0"/>
              </a:rPr>
              <a:t>Failure to meet this challenge may lead not just to widespread food insecurity, but also to social unrest, magnifying unnecessary human suffering.  </a:t>
            </a:r>
          </a:p>
          <a:p>
            <a:endParaRPr lang="en-US" sz="2400" b="1" dirty="0" smtClean="0">
              <a:latin typeface="Georgia" pitchFamily="18" charset="0"/>
            </a:endParaRPr>
          </a:p>
          <a:p>
            <a:r>
              <a:rPr lang="en-US" sz="2400" b="1" dirty="0" smtClean="0">
                <a:latin typeface="Georgia" pitchFamily="18" charset="0"/>
              </a:rPr>
              <a:t>Must focus most attention where the challenges and the risks will be greatest : in Africa and Asia. </a:t>
            </a:r>
          </a:p>
        </p:txBody>
      </p:sp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/>
          <p:cNvSpPr txBox="1">
            <a:spLocks/>
          </p:cNvSpPr>
          <p:nvPr/>
        </p:nvSpPr>
        <p:spPr bwMode="auto">
          <a:xfrm>
            <a:off x="5638800" y="0"/>
            <a:ext cx="3505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Looking forward</a:t>
            </a:r>
            <a:endParaRPr lang="en-US" sz="30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164134"/>
            <a:ext cx="8686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eorgia" pitchFamily="18" charset="0"/>
              </a:rPr>
              <a:t>The means by which food security is achieved, and for whom, matters fundamentally to the relationship between food security and sociopolitical stability. </a:t>
            </a:r>
            <a:endParaRPr lang="en-US" sz="2400" b="1" dirty="0" smtClean="0">
              <a:latin typeface="Georgia" pitchFamily="18" charset="0"/>
            </a:endParaRPr>
          </a:p>
          <a:p>
            <a:endParaRPr lang="en-US" sz="2400" b="1" dirty="0" smtClean="0">
              <a:latin typeface="Georgia" pitchFamily="18" charset="0"/>
            </a:endParaRPr>
          </a:p>
          <a:p>
            <a:r>
              <a:rPr lang="en-US" sz="2400" b="1" dirty="0" smtClean="0">
                <a:latin typeface="Georgia" pitchFamily="18" charset="0"/>
              </a:rPr>
              <a:t>Food </a:t>
            </a:r>
            <a:r>
              <a:rPr lang="en-US" sz="2400" b="1" dirty="0">
                <a:latin typeface="Georgia" pitchFamily="18" charset="0"/>
              </a:rPr>
              <a:t>security achieved </a:t>
            </a:r>
            <a:r>
              <a:rPr lang="en-US" sz="2400" b="1" dirty="0" smtClean="0">
                <a:latin typeface="Georgia" pitchFamily="18" charset="0"/>
              </a:rPr>
              <a:t>via </a:t>
            </a:r>
            <a:r>
              <a:rPr lang="en-US" sz="2400" b="1" dirty="0">
                <a:latin typeface="Georgia" pitchFamily="18" charset="0"/>
              </a:rPr>
              <a:t>greater </a:t>
            </a:r>
            <a:r>
              <a:rPr lang="en-US" sz="2400" b="1" dirty="0" smtClean="0">
                <a:latin typeface="Georgia" pitchFamily="18" charset="0"/>
              </a:rPr>
              <a:t>productivity per worker/ha/m</a:t>
            </a:r>
            <a:r>
              <a:rPr lang="en-US" sz="2400" b="1" baseline="30000" dirty="0" smtClean="0">
                <a:latin typeface="Georgia" pitchFamily="18" charset="0"/>
              </a:rPr>
              <a:t>3</a:t>
            </a:r>
            <a:r>
              <a:rPr lang="en-US" sz="2400" b="1" dirty="0" smtClean="0">
                <a:latin typeface="Georgia" pitchFamily="18" charset="0"/>
              </a:rPr>
              <a:t>, reduced post-harvest loss, </a:t>
            </a:r>
            <a:r>
              <a:rPr lang="en-US" sz="2400" b="1" dirty="0">
                <a:latin typeface="Georgia" pitchFamily="18" charset="0"/>
              </a:rPr>
              <a:t>improved food distribution </a:t>
            </a:r>
            <a:r>
              <a:rPr lang="en-US" sz="2400" b="1" dirty="0" smtClean="0">
                <a:latin typeface="Georgia" pitchFamily="18" charset="0"/>
              </a:rPr>
              <a:t>systems and/or social protection policies </a:t>
            </a:r>
            <a:r>
              <a:rPr lang="en-US" sz="2400" b="1" dirty="0">
                <a:latin typeface="Georgia" pitchFamily="18" charset="0"/>
              </a:rPr>
              <a:t>directly reduces sociopolitical </a:t>
            </a:r>
            <a:r>
              <a:rPr lang="en-US" sz="2400" b="1" dirty="0" smtClean="0">
                <a:latin typeface="Georgia" pitchFamily="18" charset="0"/>
              </a:rPr>
              <a:t>instability.</a:t>
            </a:r>
          </a:p>
          <a:p>
            <a:endParaRPr lang="en-US" sz="2400" b="1" dirty="0">
              <a:latin typeface="Georgia" pitchFamily="18" charset="0"/>
            </a:endParaRPr>
          </a:p>
          <a:p>
            <a:r>
              <a:rPr lang="en-US" sz="2400" b="1" dirty="0" smtClean="0">
                <a:latin typeface="Georgia" pitchFamily="18" charset="0"/>
              </a:rPr>
              <a:t>Conversely, local food </a:t>
            </a:r>
            <a:r>
              <a:rPr lang="en-US" sz="2400" b="1" dirty="0">
                <a:latin typeface="Georgia" pitchFamily="18" charset="0"/>
              </a:rPr>
              <a:t>security achieved through measures that have adverse spillover effects – increased </a:t>
            </a:r>
            <a:r>
              <a:rPr lang="en-US" sz="2400" b="1" dirty="0" smtClean="0">
                <a:latin typeface="Georgia" pitchFamily="18" charset="0"/>
              </a:rPr>
              <a:t>natural resources exploitation or </a:t>
            </a:r>
            <a:r>
              <a:rPr lang="en-US" sz="2400" b="1" dirty="0">
                <a:latin typeface="Georgia" pitchFamily="18" charset="0"/>
              </a:rPr>
              <a:t>beggar-thy-neighbor </a:t>
            </a:r>
            <a:r>
              <a:rPr lang="en-US" sz="2400" b="1" dirty="0" smtClean="0">
                <a:latin typeface="Georgia" pitchFamily="18" charset="0"/>
              </a:rPr>
              <a:t>trade, market, NRM, or IP policies </a:t>
            </a:r>
            <a:r>
              <a:rPr lang="en-US" sz="2400" b="1" dirty="0">
                <a:latin typeface="Georgia" pitchFamily="18" charset="0"/>
              </a:rPr>
              <a:t>– </a:t>
            </a:r>
            <a:r>
              <a:rPr lang="en-US" sz="2400" b="1" dirty="0" smtClean="0">
                <a:latin typeface="Georgia" pitchFamily="18" charset="0"/>
              </a:rPr>
              <a:t>can have </a:t>
            </a:r>
            <a:r>
              <a:rPr lang="en-US" sz="2400" b="1" dirty="0">
                <a:latin typeface="Georgia" pitchFamily="18" charset="0"/>
              </a:rPr>
              <a:t>adverse sociopolitical </a:t>
            </a:r>
            <a:r>
              <a:rPr lang="en-US" sz="2400" b="1" dirty="0" smtClean="0">
                <a:latin typeface="Georgia" pitchFamily="18" charset="0"/>
              </a:rPr>
              <a:t>effects that ultimately aggravate underlying food </a:t>
            </a:r>
            <a:r>
              <a:rPr lang="en-US" sz="2400" b="1" smtClean="0">
                <a:latin typeface="Georgia" pitchFamily="18" charset="0"/>
              </a:rPr>
              <a:t>security stress. </a:t>
            </a:r>
            <a:endParaRPr lang="en-US" sz="2400" b="1" dirty="0">
              <a:latin typeface="Georgia" pitchFamily="18" charset="0"/>
            </a:endParaRPr>
          </a:p>
        </p:txBody>
      </p:sp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 txBox="1">
            <a:spLocks/>
          </p:cNvSpPr>
          <p:nvPr/>
        </p:nvSpPr>
        <p:spPr bwMode="auto">
          <a:xfrm>
            <a:off x="5638800" y="0"/>
            <a:ext cx="3505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Looking forward</a:t>
            </a:r>
            <a:endParaRPr lang="en-US" sz="30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7800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0" y="4545895"/>
            <a:ext cx="9220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Georgia" pitchFamily="18" charset="0"/>
              </a:rPr>
              <a:t>Thank you for your time, </a:t>
            </a:r>
            <a:r>
              <a:rPr lang="en-US" sz="2800" b="1" dirty="0" smtClean="0">
                <a:solidFill>
                  <a:schemeClr val="bg1"/>
                </a:solidFill>
                <a:latin typeface="Georgia" pitchFamily="18" charset="0"/>
              </a:rPr>
              <a:t>interest </a:t>
            </a:r>
            <a:r>
              <a:rPr lang="en-US" sz="2800" b="1" dirty="0">
                <a:solidFill>
                  <a:schemeClr val="bg1"/>
                </a:solidFill>
                <a:latin typeface="Georgia" pitchFamily="18" charset="0"/>
              </a:rPr>
              <a:t>and comments</a:t>
            </a:r>
            <a:r>
              <a:rPr lang="en-US" sz="2800" b="1" dirty="0" smtClean="0">
                <a:solidFill>
                  <a:schemeClr val="bg1"/>
                </a:solidFill>
                <a:latin typeface="Georgia" pitchFamily="18" charset="0"/>
              </a:rPr>
              <a:t>!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Georgia" pitchFamily="18" charset="0"/>
              </a:rPr>
              <a:t>Look for </a:t>
            </a:r>
            <a:r>
              <a:rPr lang="en-US" sz="2800" b="1" dirty="0" smtClean="0">
                <a:solidFill>
                  <a:schemeClr val="bg1"/>
                </a:solidFill>
                <a:latin typeface="Georgia" pitchFamily="18" charset="0"/>
              </a:rPr>
              <a:t>Christopher </a:t>
            </a:r>
            <a:r>
              <a:rPr lang="en-US" sz="2800" b="1" dirty="0">
                <a:solidFill>
                  <a:schemeClr val="bg1"/>
                </a:solidFill>
                <a:latin typeface="Georgia" pitchFamily="18" charset="0"/>
              </a:rPr>
              <a:t>B. Barrett, editor, </a:t>
            </a:r>
            <a:r>
              <a:rPr lang="en-US" sz="2800" b="1" i="1" dirty="0">
                <a:solidFill>
                  <a:schemeClr val="bg1"/>
                </a:solidFill>
                <a:latin typeface="Georgia" pitchFamily="18" charset="0"/>
              </a:rPr>
              <a:t>Food Security and Sociopolitical Stability</a:t>
            </a:r>
            <a:r>
              <a:rPr lang="en-US" sz="2800" b="1" dirty="0">
                <a:solidFill>
                  <a:schemeClr val="bg1"/>
                </a:solidFill>
                <a:latin typeface="Georgia" pitchFamily="18" charset="0"/>
              </a:rPr>
              <a:t> (Oxford University </a:t>
            </a:r>
            <a:r>
              <a:rPr lang="en-US" sz="2800" b="1" dirty="0" smtClean="0">
                <a:solidFill>
                  <a:schemeClr val="bg1"/>
                </a:solidFill>
                <a:latin typeface="Georgia" pitchFamily="18" charset="0"/>
              </a:rPr>
              <a:t>Press) in August-September 2013. </a:t>
            </a:r>
            <a:endParaRPr lang="en-US" sz="28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27652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 txBox="1">
            <a:spLocks/>
          </p:cNvSpPr>
          <p:nvPr/>
        </p:nvSpPr>
        <p:spPr bwMode="auto">
          <a:xfrm>
            <a:off x="6400800" y="0"/>
            <a:ext cx="396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981075"/>
            <a:ext cx="879724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Georgia" pitchFamily="18" charset="0"/>
              </a:rPr>
              <a:t>Food systems successes in 1940s-80s enabled dramatic poverty reduction and better global standards of living</a:t>
            </a:r>
          </a:p>
          <a:p>
            <a:endParaRPr lang="en-US" sz="2400" dirty="0">
              <a:latin typeface="Georgia" pitchFamily="18" charset="0"/>
            </a:endParaRPr>
          </a:p>
          <a:p>
            <a:r>
              <a:rPr lang="en-US" sz="2400" dirty="0">
                <a:latin typeface="Georgia" pitchFamily="18" charset="0"/>
              </a:rPr>
              <a:t>&gt;</a:t>
            </a:r>
            <a:r>
              <a:rPr lang="en-US" sz="2400" dirty="0" smtClean="0">
                <a:latin typeface="Georgia" pitchFamily="18" charset="0"/>
              </a:rPr>
              <a:t>6(~5</a:t>
            </a:r>
            <a:r>
              <a:rPr lang="en-US" sz="2400" dirty="0" smtClean="0">
                <a:latin typeface="Georgia" pitchFamily="18" charset="0"/>
              </a:rPr>
              <a:t>) </a:t>
            </a:r>
            <a:r>
              <a:rPr lang="en-US" sz="2400" dirty="0" err="1" smtClean="0">
                <a:latin typeface="Georgia" pitchFamily="18" charset="0"/>
              </a:rPr>
              <a:t>bn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>
                <a:latin typeface="Georgia" pitchFamily="18" charset="0"/>
              </a:rPr>
              <a:t>people have adequate </a:t>
            </a:r>
            <a:r>
              <a:rPr lang="en-US" sz="2400" dirty="0" smtClean="0">
                <a:latin typeface="Georgia" pitchFamily="18" charset="0"/>
              </a:rPr>
              <a:t>calories </a:t>
            </a:r>
            <a:r>
              <a:rPr lang="en-US" sz="2400" dirty="0" smtClean="0">
                <a:latin typeface="Georgia" pitchFamily="18" charset="0"/>
              </a:rPr>
              <a:t>(macro- and micro-nutrients</a:t>
            </a:r>
            <a:r>
              <a:rPr lang="en-US" sz="2400" dirty="0" smtClean="0">
                <a:latin typeface="Georgia" pitchFamily="18" charset="0"/>
              </a:rPr>
              <a:t>) </a:t>
            </a:r>
            <a:r>
              <a:rPr lang="en-US" sz="2400" dirty="0">
                <a:latin typeface="Georgia" pitchFamily="18" charset="0"/>
              </a:rPr>
              <a:t>today, up from </a:t>
            </a:r>
            <a:r>
              <a:rPr lang="en-US" sz="2400" dirty="0" smtClean="0">
                <a:latin typeface="Georgia" pitchFamily="18" charset="0"/>
              </a:rPr>
              <a:t>only about </a:t>
            </a:r>
            <a:r>
              <a:rPr lang="en-US" sz="2400" dirty="0">
                <a:latin typeface="Georgia" pitchFamily="18" charset="0"/>
              </a:rPr>
              <a:t>2 billion 50 years </a:t>
            </a:r>
            <a:r>
              <a:rPr lang="en-US" sz="2400" dirty="0" smtClean="0">
                <a:latin typeface="Georgia" pitchFamily="18" charset="0"/>
              </a:rPr>
              <a:t>ago. </a:t>
            </a:r>
          </a:p>
          <a:p>
            <a:endParaRPr lang="en-US" sz="2400" dirty="0">
              <a:latin typeface="Georgia" pitchFamily="18" charset="0"/>
            </a:endParaRPr>
          </a:p>
          <a:p>
            <a:r>
              <a:rPr lang="en-US" sz="2400" dirty="0" smtClean="0">
                <a:latin typeface="Georgia" pitchFamily="18" charset="0"/>
              </a:rPr>
              <a:t>Public/private </a:t>
            </a:r>
            <a:r>
              <a:rPr lang="en-US" sz="2400" dirty="0" err="1" smtClean="0">
                <a:latin typeface="Georgia" pitchFamily="18" charset="0"/>
              </a:rPr>
              <a:t>ag</a:t>
            </a:r>
            <a:r>
              <a:rPr lang="en-US" sz="2400" dirty="0" smtClean="0">
                <a:latin typeface="Georgia" pitchFamily="18" charset="0"/>
              </a:rPr>
              <a:t> research and policy reforms (esp. in China) led to productivity growth far outpacing demand growth, increasing land/water efficiency use and steadily/sharply lowering real food prices through mid-2000s. </a:t>
            </a:r>
            <a:r>
              <a:rPr lang="en-US" sz="2400" dirty="0" smtClean="0">
                <a:latin typeface="Georgia" pitchFamily="18" charset="0"/>
              </a:rPr>
              <a:t>This progress lifted </a:t>
            </a:r>
            <a:r>
              <a:rPr lang="en-US" sz="2400" dirty="0" smtClean="0">
                <a:latin typeface="Georgia" pitchFamily="18" charset="0"/>
              </a:rPr>
              <a:t>hundreds of millions from poverty.  </a:t>
            </a:r>
          </a:p>
          <a:p>
            <a:endParaRPr lang="en-US" sz="2400" dirty="0" smtClean="0">
              <a:latin typeface="Georgia" pitchFamily="18" charset="0"/>
            </a:endParaRPr>
          </a:p>
          <a:p>
            <a:r>
              <a:rPr lang="en-US" sz="2400" dirty="0" smtClean="0">
                <a:latin typeface="Georgia" pitchFamily="18" charset="0"/>
              </a:rPr>
              <a:t>Successes enabled </a:t>
            </a:r>
            <a:r>
              <a:rPr lang="en-US" sz="2400" dirty="0">
                <a:latin typeface="Georgia" pitchFamily="18" charset="0"/>
              </a:rPr>
              <a:t>population </a:t>
            </a:r>
            <a:r>
              <a:rPr lang="en-US" sz="2400" dirty="0" smtClean="0">
                <a:latin typeface="Georgia" pitchFamily="18" charset="0"/>
              </a:rPr>
              <a:t>growth, urbanization and income growth  	   … </a:t>
            </a:r>
            <a:r>
              <a:rPr lang="en-US" sz="2400" b="1" dirty="0" smtClean="0">
                <a:latin typeface="Georgia" pitchFamily="18" charset="0"/>
              </a:rPr>
              <a:t>and induced a dangerous complacency. </a:t>
            </a:r>
            <a:endParaRPr lang="en-US" sz="2400" b="1" dirty="0">
              <a:latin typeface="Georgia" pitchFamily="18" charset="0"/>
            </a:endParaRPr>
          </a:p>
        </p:txBody>
      </p:sp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/>
          <p:cNvSpPr txBox="1">
            <a:spLocks/>
          </p:cNvSpPr>
          <p:nvPr/>
        </p:nvSpPr>
        <p:spPr bwMode="auto">
          <a:xfrm>
            <a:off x="6400800" y="0"/>
            <a:ext cx="2743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Background</a:t>
            </a:r>
            <a:endParaRPr lang="en-US" sz="30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3787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1066800"/>
            <a:ext cx="899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Georgia" pitchFamily="18" charset="0"/>
              </a:rPr>
              <a:t>Complacency led to underinvestment, food output </a:t>
            </a:r>
            <a:r>
              <a:rPr lang="en-US" sz="2200" dirty="0">
                <a:latin typeface="Georgia" pitchFamily="18" charset="0"/>
              </a:rPr>
              <a:t>growth slowing </a:t>
            </a:r>
            <a:r>
              <a:rPr lang="en-US" sz="2200" dirty="0" smtClean="0">
                <a:latin typeface="Georgia" pitchFamily="18" charset="0"/>
              </a:rPr>
              <a:t>behind accelerating demand </a:t>
            </a:r>
            <a:r>
              <a:rPr lang="en-US" sz="2200" dirty="0">
                <a:latin typeface="Georgia" pitchFamily="18" charset="0"/>
              </a:rPr>
              <a:t>growth, and recent food price spikes.</a:t>
            </a:r>
            <a:endParaRPr lang="en-US" sz="2200" dirty="0" smtClean="0">
              <a:latin typeface="Georgia" pitchFamily="18" charset="0"/>
            </a:endParaRPr>
          </a:p>
        </p:txBody>
      </p:sp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57200" y="55626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eorgia" pitchFamily="18" charset="0"/>
              </a:rPr>
              <a:t>OECD/IFPRI/FAO all forecast </a:t>
            </a:r>
            <a:r>
              <a:rPr lang="en-US" sz="2400" dirty="0">
                <a:latin typeface="Georgia" pitchFamily="18" charset="0"/>
              </a:rPr>
              <a:t>food prices </a:t>
            </a:r>
            <a:r>
              <a:rPr lang="en-US" sz="2400" dirty="0" smtClean="0">
                <a:latin typeface="Georgia" pitchFamily="18" charset="0"/>
              </a:rPr>
              <a:t>5-20</a:t>
            </a:r>
            <a:r>
              <a:rPr lang="en-US" sz="2400" dirty="0">
                <a:latin typeface="Georgia" pitchFamily="18" charset="0"/>
              </a:rPr>
              <a:t>% higher than 2012 levels for the next decade as demand growth continues to outpace supply </a:t>
            </a:r>
            <a:r>
              <a:rPr lang="en-US" sz="2400" dirty="0" smtClean="0">
                <a:latin typeface="Georgia" pitchFamily="18" charset="0"/>
              </a:rPr>
              <a:t>expansion worldwide.</a:t>
            </a:r>
            <a:endParaRPr lang="en-US" dirty="0"/>
          </a:p>
        </p:txBody>
      </p:sp>
      <p:sp>
        <p:nvSpPr>
          <p:cNvPr id="7" name="Title 5"/>
          <p:cNvSpPr txBox="1">
            <a:spLocks/>
          </p:cNvSpPr>
          <p:nvPr/>
        </p:nvSpPr>
        <p:spPr bwMode="auto">
          <a:xfrm>
            <a:off x="6400800" y="0"/>
            <a:ext cx="2743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Background</a:t>
            </a:r>
            <a:endParaRPr lang="en-US" sz="30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204" y="1919201"/>
            <a:ext cx="5789613" cy="3472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739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544" y="838200"/>
            <a:ext cx="8906284" cy="944562"/>
          </a:xfrm>
        </p:spPr>
        <p:txBody>
          <a:bodyPr/>
          <a:lstStyle/>
          <a:p>
            <a:r>
              <a:rPr lang="en-US" sz="2800" b="1" dirty="0" smtClean="0">
                <a:latin typeface="Georgia" pitchFamily="18" charset="0"/>
              </a:rPr>
              <a:t>High Food Prices Associated w/ Social Unrest</a:t>
            </a:r>
            <a:endParaRPr lang="en-US" sz="2800" b="1" dirty="0">
              <a:latin typeface="Georgia" pitchFamily="18" charset="0"/>
            </a:endParaRPr>
          </a:p>
        </p:txBody>
      </p:sp>
      <p:pic>
        <p:nvPicPr>
          <p:cNvPr id="8" name="Picture 7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-1" y="1836390"/>
            <a:ext cx="445770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eorgia" pitchFamily="18" charset="0"/>
              </a:rPr>
              <a:t>High food prices are </a:t>
            </a:r>
            <a:r>
              <a:rPr lang="en-US" sz="2400" dirty="0" err="1" smtClean="0">
                <a:latin typeface="Georgia" pitchFamily="18" charset="0"/>
              </a:rPr>
              <a:t>assoc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smtClean="0">
                <a:latin typeface="Georgia" pitchFamily="18" charset="0"/>
              </a:rPr>
              <a:t>w/ social unrest/ food riots </a:t>
            </a:r>
            <a:r>
              <a:rPr lang="en-US" sz="2000" dirty="0" smtClean="0">
                <a:latin typeface="Georgia" pitchFamily="18" charset="0"/>
              </a:rPr>
              <a:t>(Bellemare 2011, </a:t>
            </a:r>
            <a:r>
              <a:rPr lang="en-US" sz="2000" dirty="0" err="1" smtClean="0">
                <a:latin typeface="Georgia" pitchFamily="18" charset="0"/>
              </a:rPr>
              <a:t>Lagi</a:t>
            </a:r>
            <a:r>
              <a:rPr lang="en-US" sz="2000" dirty="0" smtClean="0">
                <a:latin typeface="Georgia" pitchFamily="18" charset="0"/>
              </a:rPr>
              <a:t> et al. 2011, </a:t>
            </a:r>
            <a:r>
              <a:rPr lang="en-US" sz="2000" dirty="0" err="1" smtClean="0">
                <a:latin typeface="Georgia" pitchFamily="18" charset="0"/>
              </a:rPr>
              <a:t>Arezki</a:t>
            </a:r>
            <a:r>
              <a:rPr lang="en-US" sz="2000" dirty="0" smtClean="0">
                <a:latin typeface="Georgia" pitchFamily="18" charset="0"/>
              </a:rPr>
              <a:t> &amp; </a:t>
            </a:r>
            <a:r>
              <a:rPr lang="en-US" sz="2000" dirty="0" err="1" smtClean="0">
                <a:latin typeface="Georgia" pitchFamily="18" charset="0"/>
              </a:rPr>
              <a:t>Brueckner</a:t>
            </a:r>
            <a:r>
              <a:rPr lang="en-US" sz="2000" dirty="0" smtClean="0">
                <a:latin typeface="Georgia" pitchFamily="18" charset="0"/>
              </a:rPr>
              <a:t> 2012).</a:t>
            </a:r>
          </a:p>
          <a:p>
            <a:endParaRPr lang="en-US" sz="2400" dirty="0">
              <a:latin typeface="Georgia" pitchFamily="18" charset="0"/>
            </a:endParaRPr>
          </a:p>
          <a:p>
            <a:r>
              <a:rPr lang="en-US" sz="2400" dirty="0">
                <a:latin typeface="Georgia" pitchFamily="18" charset="0"/>
              </a:rPr>
              <a:t>Many gov’ts think of food security as </a:t>
            </a:r>
            <a:r>
              <a:rPr lang="en-US" sz="2400" dirty="0" smtClean="0">
                <a:latin typeface="Georgia" pitchFamily="18" charset="0"/>
              </a:rPr>
              <a:t>low/stable staple </a:t>
            </a:r>
            <a:r>
              <a:rPr lang="en-US" sz="2400" dirty="0">
                <a:latin typeface="Georgia" pitchFamily="18" charset="0"/>
              </a:rPr>
              <a:t>food </a:t>
            </a:r>
            <a:r>
              <a:rPr lang="en-US" sz="2400" dirty="0" smtClean="0">
                <a:latin typeface="Georgia" pitchFamily="18" charset="0"/>
              </a:rPr>
              <a:t>prices ... </a:t>
            </a:r>
            <a:r>
              <a:rPr lang="en-US" sz="2400" dirty="0" smtClean="0">
                <a:latin typeface="Georgia" pitchFamily="18" charset="0"/>
              </a:rPr>
              <a:t>thus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>
                <a:latin typeface="Georgia" pitchFamily="18" charset="0"/>
              </a:rPr>
              <a:t>‘urban bias</a:t>
            </a:r>
            <a:r>
              <a:rPr lang="en-US" sz="2400" dirty="0" smtClean="0">
                <a:latin typeface="Georgia" pitchFamily="18" charset="0"/>
              </a:rPr>
              <a:t>’.</a:t>
            </a:r>
            <a:endParaRPr lang="en-US" sz="2400" dirty="0">
              <a:latin typeface="Georgia" pitchFamily="18" charset="0"/>
            </a:endParaRPr>
          </a:p>
          <a:p>
            <a:endParaRPr lang="en-US" sz="2400" dirty="0" smtClean="0">
              <a:latin typeface="Georgia" pitchFamily="18" charset="0"/>
            </a:endParaRPr>
          </a:p>
          <a:p>
            <a:r>
              <a:rPr lang="en-US" sz="2400" dirty="0" smtClean="0">
                <a:latin typeface="Georgia" pitchFamily="18" charset="0"/>
              </a:rPr>
              <a:t>But omitted factors matter …</a:t>
            </a:r>
            <a:endParaRPr lang="en-US" sz="2400" dirty="0">
              <a:latin typeface="Georgia" pitchFamily="18" charset="0"/>
            </a:endParaRPr>
          </a:p>
        </p:txBody>
      </p:sp>
      <p:sp>
        <p:nvSpPr>
          <p:cNvPr id="11" name="Title 5"/>
          <p:cNvSpPr txBox="1">
            <a:spLocks/>
          </p:cNvSpPr>
          <p:nvPr/>
        </p:nvSpPr>
        <p:spPr bwMode="auto">
          <a:xfrm>
            <a:off x="5867400" y="0"/>
            <a:ext cx="3276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Social unrest</a:t>
            </a:r>
            <a:endParaRPr lang="en-US" sz="30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009" y="1673918"/>
            <a:ext cx="4903147" cy="3734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00334" y="5095390"/>
            <a:ext cx="2352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Georgia" pitchFamily="18" charset="0"/>
              </a:rPr>
              <a:t>Source: </a:t>
            </a:r>
            <a:r>
              <a:rPr lang="en-US" sz="1400" dirty="0" err="1" smtClean="0">
                <a:latin typeface="Georgia" pitchFamily="18" charset="0"/>
              </a:rPr>
              <a:t>Lagi</a:t>
            </a:r>
            <a:r>
              <a:rPr lang="en-US" sz="1400" dirty="0" smtClean="0">
                <a:latin typeface="Georgia" pitchFamily="18" charset="0"/>
              </a:rPr>
              <a:t> et al. (2011)</a:t>
            </a:r>
            <a:endParaRPr lang="en-US" sz="1400" dirty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02806" y="1636335"/>
            <a:ext cx="5549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Georgia" pitchFamily="18" charset="0"/>
              </a:rPr>
              <a:t>Food Prices and Food Riots (Death Tolls)</a:t>
            </a:r>
            <a:endParaRPr lang="en-US" sz="2000" b="1" dirty="0"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5847708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Georgia" pitchFamily="18" charset="0"/>
              </a:rPr>
              <a:t>Food security worries can spark </a:t>
            </a:r>
            <a:r>
              <a:rPr lang="en-US" sz="2400" b="1" dirty="0">
                <a:latin typeface="Georgia" pitchFamily="18" charset="0"/>
              </a:rPr>
              <a:t>public protest when mixed </a:t>
            </a:r>
            <a:r>
              <a:rPr lang="en-US" sz="2400" b="1" dirty="0" smtClean="0">
                <a:latin typeface="Georgia" pitchFamily="18" charset="0"/>
              </a:rPr>
              <a:t>w/sense of broader injustices. </a:t>
            </a:r>
            <a:endParaRPr lang="en-US" sz="14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18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38200"/>
            <a:ext cx="8905428" cy="944562"/>
          </a:xfrm>
        </p:spPr>
        <p:txBody>
          <a:bodyPr/>
          <a:lstStyle/>
          <a:p>
            <a:r>
              <a:rPr lang="en-US" sz="2800" b="1" dirty="0" smtClean="0">
                <a:latin typeface="Georgia" pitchFamily="18" charset="0"/>
              </a:rPr>
              <a:t>High Food Prices Also Spark Resource Grabs</a:t>
            </a:r>
            <a:endParaRPr lang="en-US" sz="2800" b="1" dirty="0">
              <a:latin typeface="Georgia" pitchFamily="18" charset="0"/>
            </a:endParaRPr>
          </a:p>
        </p:txBody>
      </p:sp>
      <p:pic>
        <p:nvPicPr>
          <p:cNvPr id="8" name="Picture 7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52400" y="1676400"/>
            <a:ext cx="4876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eorgia" pitchFamily="18" charset="0"/>
              </a:rPr>
              <a:t>High food prices also fuel – and reflect –</a:t>
            </a:r>
            <a:r>
              <a:rPr lang="en-US" sz="2400" dirty="0">
                <a:latin typeface="Georgia" pitchFamily="18" charset="0"/>
              </a:rPr>
              <a:t> </a:t>
            </a:r>
            <a:r>
              <a:rPr lang="en-US" sz="2400" dirty="0" smtClean="0">
                <a:latin typeface="Georgia" pitchFamily="18" charset="0"/>
              </a:rPr>
              <a:t>demand for land, water, genetic material, etc. </a:t>
            </a:r>
          </a:p>
          <a:p>
            <a:endParaRPr lang="en-US" sz="2400" dirty="0">
              <a:latin typeface="Georgia" pitchFamily="18" charset="0"/>
            </a:endParaRPr>
          </a:p>
          <a:p>
            <a:r>
              <a:rPr lang="en-US" sz="2400" dirty="0" smtClean="0">
                <a:latin typeface="Georgia" pitchFamily="18" charset="0"/>
              </a:rPr>
              <a:t>‘Land grabs’ can help sow domestic discontent </a:t>
            </a:r>
          </a:p>
          <a:p>
            <a:r>
              <a:rPr lang="en-US" sz="2400" dirty="0" smtClean="0">
                <a:latin typeface="Georgia" pitchFamily="18" charset="0"/>
              </a:rPr>
              <a:t>Ex: Madagascar 2008/9</a:t>
            </a:r>
          </a:p>
          <a:p>
            <a:endParaRPr lang="en-US" sz="2400" dirty="0">
              <a:latin typeface="Georgia" pitchFamily="18" charset="0"/>
            </a:endParaRPr>
          </a:p>
          <a:p>
            <a:r>
              <a:rPr lang="en-US" sz="2400" dirty="0" smtClean="0">
                <a:latin typeface="Georgia" pitchFamily="18" charset="0"/>
              </a:rPr>
              <a:t>Resource grabs can feed international tensions, too: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latin typeface="Georgia" pitchFamily="18" charset="0"/>
              </a:rPr>
              <a:t>Marine fisheries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latin typeface="Georgia" pitchFamily="18" charset="0"/>
              </a:rPr>
              <a:t>Water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Georgia" pitchFamily="18" charset="0"/>
              </a:rPr>
              <a:t>‘Gene grabs</a:t>
            </a:r>
            <a:r>
              <a:rPr lang="en-US" sz="2400" dirty="0" smtClean="0">
                <a:latin typeface="Georgia" pitchFamily="18" charset="0"/>
              </a:rPr>
              <a:t>’/IP anti-commons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latin typeface="Georgia" pitchFamily="18" charset="0"/>
              </a:rPr>
              <a:t>Oil and minerals</a:t>
            </a:r>
            <a:endParaRPr lang="en-US" sz="2400" dirty="0">
              <a:latin typeface="Georgia" pitchFamily="18" charset="0"/>
            </a:endParaRPr>
          </a:p>
        </p:txBody>
      </p:sp>
      <p:sp>
        <p:nvSpPr>
          <p:cNvPr id="11" name="Title 5"/>
          <p:cNvSpPr txBox="1">
            <a:spLocks/>
          </p:cNvSpPr>
          <p:nvPr/>
        </p:nvSpPr>
        <p:spPr bwMode="auto">
          <a:xfrm>
            <a:off x="5867400" y="0"/>
            <a:ext cx="3276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Social unrest</a:t>
            </a:r>
            <a:endParaRPr lang="en-US" sz="30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824" y="2590800"/>
            <a:ext cx="447923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182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8905428" cy="944562"/>
          </a:xfrm>
        </p:spPr>
        <p:txBody>
          <a:bodyPr/>
          <a:lstStyle/>
          <a:p>
            <a:r>
              <a:rPr lang="en-US" sz="2400" b="1" dirty="0">
                <a:latin typeface="Georgia" pitchFamily="18" charset="0"/>
              </a:rPr>
              <a:t>The food security-sociopolitical stability relationship remains </a:t>
            </a:r>
            <a:r>
              <a:rPr lang="en-US" sz="2400" b="1" dirty="0" smtClean="0">
                <a:latin typeface="Georgia" pitchFamily="18" charset="0"/>
              </a:rPr>
              <a:t>poorly understood and oft-oversimplified.</a:t>
            </a:r>
            <a:endParaRPr lang="en-US" sz="2400" b="1" dirty="0">
              <a:latin typeface="Georgia" pitchFamily="18" charset="0"/>
            </a:endParaRPr>
          </a:p>
        </p:txBody>
      </p:sp>
      <p:pic>
        <p:nvPicPr>
          <p:cNvPr id="8" name="Picture 7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6200" y="1981200"/>
            <a:ext cx="8915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Georgia" pitchFamily="18" charset="0"/>
              </a:rPr>
              <a:t>Inferential challenge</a:t>
            </a:r>
            <a:r>
              <a:rPr lang="en-US" sz="2400" dirty="0">
                <a:latin typeface="Georgia" pitchFamily="18" charset="0"/>
              </a:rPr>
              <a:t>: </a:t>
            </a:r>
            <a:r>
              <a:rPr lang="en-US" sz="2400" dirty="0" smtClean="0">
                <a:latin typeface="Georgia" pitchFamily="18" charset="0"/>
              </a:rPr>
              <a:t>Correlated common </a:t>
            </a:r>
            <a:r>
              <a:rPr lang="en-US" sz="2400" dirty="0">
                <a:latin typeface="Georgia" pitchFamily="18" charset="0"/>
              </a:rPr>
              <a:t>drivers (e.g., </a:t>
            </a:r>
            <a:r>
              <a:rPr lang="en-US" sz="2400" dirty="0" smtClean="0">
                <a:latin typeface="Georgia" pitchFamily="18" charset="0"/>
              </a:rPr>
              <a:t>climate, land/water competition, </a:t>
            </a:r>
            <a:r>
              <a:rPr lang="en-US" sz="2400" dirty="0">
                <a:latin typeface="Georgia" pitchFamily="18" charset="0"/>
              </a:rPr>
              <a:t>large-scale </a:t>
            </a:r>
            <a:r>
              <a:rPr lang="en-US" sz="2400" dirty="0" smtClean="0">
                <a:latin typeface="Georgia" pitchFamily="18" charset="0"/>
              </a:rPr>
              <a:t>migration) make </a:t>
            </a:r>
            <a:r>
              <a:rPr lang="en-US" sz="2400" dirty="0">
                <a:latin typeface="Georgia" pitchFamily="18" charset="0"/>
              </a:rPr>
              <a:t>it difficult to tease out causal links. </a:t>
            </a:r>
            <a:endParaRPr lang="en-US" sz="2400" dirty="0" smtClean="0">
              <a:latin typeface="Georgia" pitchFamily="18" charset="0"/>
            </a:endParaRPr>
          </a:p>
          <a:p>
            <a:endParaRPr lang="en-US" sz="2400" dirty="0">
              <a:latin typeface="Georgia" pitchFamily="18" charset="0"/>
            </a:endParaRPr>
          </a:p>
          <a:p>
            <a:r>
              <a:rPr lang="en-US" sz="2400" dirty="0">
                <a:latin typeface="Georgia" pitchFamily="18" charset="0"/>
              </a:rPr>
              <a:t>Sociopolitical crisis is clearly a cause of food insecurity … but it increasingly seems a consequence as well.</a:t>
            </a:r>
          </a:p>
          <a:p>
            <a:endParaRPr lang="en-US" sz="2400" dirty="0">
              <a:latin typeface="Georgia" pitchFamily="18" charset="0"/>
            </a:endParaRPr>
          </a:p>
          <a:p>
            <a:r>
              <a:rPr lang="en-US" sz="2400" b="1" dirty="0">
                <a:latin typeface="Georgia" pitchFamily="18" charset="0"/>
              </a:rPr>
              <a:t>Don’t really need added reason to seek peace. But </a:t>
            </a:r>
            <a:r>
              <a:rPr lang="en-US" sz="2400" b="1" dirty="0" smtClean="0">
                <a:latin typeface="Georgia" pitchFamily="18" charset="0"/>
              </a:rPr>
              <a:t>may need extra </a:t>
            </a:r>
            <a:r>
              <a:rPr lang="en-US" sz="2400" b="1" dirty="0">
                <a:latin typeface="Georgia" pitchFamily="18" charset="0"/>
              </a:rPr>
              <a:t>push </a:t>
            </a:r>
            <a:r>
              <a:rPr lang="en-US" sz="2400" b="1" dirty="0" smtClean="0">
                <a:latin typeface="Georgia" pitchFamily="18" charset="0"/>
              </a:rPr>
              <a:t>for sensible </a:t>
            </a:r>
            <a:r>
              <a:rPr lang="en-US" sz="2400" b="1" dirty="0">
                <a:latin typeface="Georgia" pitchFamily="18" charset="0"/>
              </a:rPr>
              <a:t>food </a:t>
            </a:r>
            <a:r>
              <a:rPr lang="en-US" sz="2400" b="1" dirty="0" smtClean="0">
                <a:latin typeface="Georgia" pitchFamily="18" charset="0"/>
              </a:rPr>
              <a:t>security strategies.</a:t>
            </a:r>
            <a:endParaRPr lang="en-US" sz="2400" dirty="0">
              <a:latin typeface="Georgia" pitchFamily="18" charset="0"/>
            </a:endParaRPr>
          </a:p>
          <a:p>
            <a:endParaRPr lang="en-US" sz="2400" dirty="0">
              <a:latin typeface="Georgia" pitchFamily="18" charset="0"/>
            </a:endParaRPr>
          </a:p>
          <a:p>
            <a:r>
              <a:rPr lang="en-US" sz="2400" dirty="0" smtClean="0">
                <a:latin typeface="Georgia" pitchFamily="18" charset="0"/>
              </a:rPr>
              <a:t>Especially important b/c key food security stressors include gov’t</a:t>
            </a:r>
            <a:r>
              <a:rPr lang="en-US" sz="2400" dirty="0">
                <a:latin typeface="Georgia" pitchFamily="18" charset="0"/>
              </a:rPr>
              <a:t>, firm and donor </a:t>
            </a:r>
            <a:r>
              <a:rPr lang="en-US" sz="2400" i="1" u="sng" dirty="0">
                <a:latin typeface="Georgia" pitchFamily="18" charset="0"/>
              </a:rPr>
              <a:t>policy responses </a:t>
            </a:r>
            <a:r>
              <a:rPr lang="en-US" sz="2400" dirty="0">
                <a:latin typeface="Georgia" pitchFamily="18" charset="0"/>
              </a:rPr>
              <a:t>intended to </a:t>
            </a:r>
            <a:r>
              <a:rPr lang="en-US" sz="2400" i="1" u="sng" dirty="0" smtClean="0">
                <a:latin typeface="Georgia" pitchFamily="18" charset="0"/>
              </a:rPr>
              <a:t>foster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>
                <a:latin typeface="Georgia" pitchFamily="18" charset="0"/>
              </a:rPr>
              <a:t>food security, but </a:t>
            </a:r>
            <a:r>
              <a:rPr lang="en-US" sz="2400" dirty="0" smtClean="0">
                <a:latin typeface="Georgia" pitchFamily="18" charset="0"/>
              </a:rPr>
              <a:t>that also </a:t>
            </a:r>
            <a:r>
              <a:rPr lang="en-US" sz="2400" dirty="0">
                <a:latin typeface="Georgia" pitchFamily="18" charset="0"/>
              </a:rPr>
              <a:t>have </a:t>
            </a:r>
            <a:r>
              <a:rPr lang="en-US" sz="2400" dirty="0" smtClean="0">
                <a:latin typeface="Georgia" pitchFamily="18" charset="0"/>
              </a:rPr>
              <a:t>important </a:t>
            </a:r>
            <a:r>
              <a:rPr lang="en-US" sz="2400" dirty="0">
                <a:latin typeface="Georgia" pitchFamily="18" charset="0"/>
              </a:rPr>
              <a:t>spillover </a:t>
            </a:r>
            <a:r>
              <a:rPr lang="en-US" sz="2400" dirty="0" smtClean="0">
                <a:latin typeface="Georgia" pitchFamily="18" charset="0"/>
              </a:rPr>
              <a:t>effects</a:t>
            </a:r>
            <a:r>
              <a:rPr lang="en-US" sz="2400" dirty="0" smtClean="0">
                <a:latin typeface="Georgia" pitchFamily="18" charset="0"/>
              </a:rPr>
              <a:t>.</a:t>
            </a:r>
          </a:p>
          <a:p>
            <a:r>
              <a:rPr lang="en-US" sz="2400" dirty="0" smtClean="0">
                <a:latin typeface="Georgia" pitchFamily="18" charset="0"/>
              </a:rPr>
              <a:t> </a:t>
            </a:r>
            <a:endParaRPr lang="en-US" sz="2400" dirty="0" smtClean="0">
              <a:latin typeface="Georgia" pitchFamily="18" charset="0"/>
            </a:endParaRPr>
          </a:p>
        </p:txBody>
      </p:sp>
      <p:sp>
        <p:nvSpPr>
          <p:cNvPr id="11" name="Title 5"/>
          <p:cNvSpPr txBox="1">
            <a:spLocks/>
          </p:cNvSpPr>
          <p:nvPr/>
        </p:nvSpPr>
        <p:spPr bwMode="auto">
          <a:xfrm>
            <a:off x="4267200" y="0"/>
            <a:ext cx="487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An unclear relationship</a:t>
            </a:r>
            <a:endParaRPr lang="en-US" sz="30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3975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latin typeface="Georgia" pitchFamily="18" charset="0"/>
              </a:rPr>
              <a:t>A forthcoming (2013) edited book</a:t>
            </a:r>
            <a:r>
              <a:rPr lang="en-US" sz="2400" b="1" i="1" dirty="0" smtClean="0">
                <a:latin typeface="Georgia" pitchFamily="18" charset="0"/>
              </a:rPr>
              <a:t>, Food Security and Sociopolitical Stability</a:t>
            </a:r>
            <a:r>
              <a:rPr lang="en-US" sz="2400" b="1" dirty="0" smtClean="0">
                <a:latin typeface="Georgia" pitchFamily="18" charset="0"/>
              </a:rPr>
              <a:t> (Oxford Univ. Press), explores the complex relationship between food security and global sociopolitical stability in detail.</a:t>
            </a:r>
          </a:p>
          <a:p>
            <a:pPr marL="0" indent="0">
              <a:buNone/>
            </a:pPr>
            <a:endParaRPr lang="en-US" sz="2400" b="1" dirty="0">
              <a:latin typeface="Georgia" pitchFamily="18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Georgia" pitchFamily="18" charset="0"/>
              </a:rPr>
              <a:t>This brief overview summarizes a few key cross-cutting points that emerge from the set of papers.</a:t>
            </a:r>
          </a:p>
          <a:p>
            <a:pPr marL="0" indent="0">
              <a:buNone/>
            </a:pPr>
            <a:endParaRPr lang="en-US" sz="2400" b="1" dirty="0">
              <a:latin typeface="Georgia" pitchFamily="18" charset="0"/>
            </a:endParaRPr>
          </a:p>
        </p:txBody>
      </p:sp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/>
          <p:cNvSpPr txBox="1">
            <a:spLocks/>
          </p:cNvSpPr>
          <p:nvPr/>
        </p:nvSpPr>
        <p:spPr bwMode="auto">
          <a:xfrm>
            <a:off x="5181600" y="0"/>
            <a:ext cx="396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Forthcoming Book</a:t>
            </a:r>
            <a:endParaRPr lang="en-US" sz="30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4042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98316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latin typeface="Georgia" pitchFamily="18" charset="0"/>
              </a:rPr>
              <a:t>18 chapters by leading international experts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b="1" u="sng" dirty="0" smtClean="0">
              <a:latin typeface="Georgi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u="sng" dirty="0" smtClean="0">
                <a:latin typeface="Georgia" pitchFamily="18" charset="0"/>
              </a:rPr>
              <a:t>Thematic chapters: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Georgia" pitchFamily="18" charset="0"/>
              </a:rPr>
              <a:t>– overview (Barrett), global food economy (</a:t>
            </a:r>
            <a:r>
              <a:rPr lang="en-US" sz="2400" dirty="0" err="1" smtClean="0">
                <a:latin typeface="Georgia" pitchFamily="18" charset="0"/>
              </a:rPr>
              <a:t>Rosegrant</a:t>
            </a:r>
            <a:r>
              <a:rPr lang="en-US" sz="2400" dirty="0" smtClean="0">
                <a:latin typeface="Georgia" pitchFamily="18" charset="0"/>
              </a:rPr>
              <a:t> et al.), climate  (</a:t>
            </a:r>
            <a:r>
              <a:rPr lang="en-US" sz="2400" dirty="0" err="1" smtClean="0">
                <a:latin typeface="Georgia" pitchFamily="18" charset="0"/>
              </a:rPr>
              <a:t>Cane&amp;Lee</a:t>
            </a:r>
            <a:r>
              <a:rPr lang="en-US" sz="2400" dirty="0" smtClean="0">
                <a:latin typeface="Georgia" pitchFamily="18" charset="0"/>
              </a:rPr>
              <a:t>), land (</a:t>
            </a:r>
            <a:r>
              <a:rPr lang="en-US" sz="2400" dirty="0" err="1" smtClean="0">
                <a:latin typeface="Georgia" pitchFamily="18" charset="0"/>
              </a:rPr>
              <a:t>Deininger</a:t>
            </a:r>
            <a:r>
              <a:rPr lang="en-US" sz="2400" dirty="0" smtClean="0">
                <a:latin typeface="Georgia" pitchFamily="18" charset="0"/>
              </a:rPr>
              <a:t>), freshwater (</a:t>
            </a:r>
            <a:r>
              <a:rPr lang="en-US" sz="2400" dirty="0" err="1" smtClean="0">
                <a:latin typeface="Georgia" pitchFamily="18" charset="0"/>
              </a:rPr>
              <a:t>Lall</a:t>
            </a:r>
            <a:r>
              <a:rPr lang="en-US" sz="2400" dirty="0" smtClean="0">
                <a:latin typeface="Georgia" pitchFamily="18" charset="0"/>
              </a:rPr>
              <a:t>), marine resources (McClanahan et al.), crop technologies (</a:t>
            </a:r>
            <a:r>
              <a:rPr lang="en-US" sz="2400" dirty="0" err="1" smtClean="0">
                <a:latin typeface="Georgia" pitchFamily="18" charset="0"/>
              </a:rPr>
              <a:t>McCouch&amp;Crowell</a:t>
            </a:r>
            <a:r>
              <a:rPr lang="en-US" sz="2400" dirty="0" smtClean="0">
                <a:latin typeface="Georgia" pitchFamily="18" charset="0"/>
              </a:rPr>
              <a:t>), livestock tech (McDermott et al.), labor migration (</a:t>
            </a:r>
            <a:r>
              <a:rPr lang="en-US" sz="2400" dirty="0" err="1" smtClean="0">
                <a:latin typeface="Georgia" pitchFamily="18" charset="0"/>
              </a:rPr>
              <a:t>McLeman</a:t>
            </a:r>
            <a:r>
              <a:rPr lang="en-US" sz="2400" dirty="0" smtClean="0">
                <a:latin typeface="Georgia" pitchFamily="18" charset="0"/>
              </a:rPr>
              <a:t>), trade (Anderson), humanitarian assistance (Maxwell)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>
              <a:latin typeface="Georgi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u="sng" dirty="0" smtClean="0">
                <a:solidFill>
                  <a:schemeClr val="tx1"/>
                </a:solidFill>
                <a:latin typeface="Georgia" pitchFamily="18" charset="0"/>
              </a:rPr>
              <a:t>Geographic chapters: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Georgia" pitchFamily="18" charset="0"/>
              </a:rPr>
              <a:t>Latin America (</a:t>
            </a:r>
            <a:r>
              <a:rPr lang="en-US" sz="2400" dirty="0" err="1" smtClean="0">
                <a:latin typeface="Georgia" pitchFamily="18" charset="0"/>
              </a:rPr>
              <a:t>Wolford&amp;Nehring</a:t>
            </a:r>
            <a:r>
              <a:rPr lang="en-US" sz="2400" dirty="0" smtClean="0">
                <a:latin typeface="Georgia" pitchFamily="18" charset="0"/>
              </a:rPr>
              <a:t>), </a:t>
            </a:r>
            <a:r>
              <a:rPr lang="en-US" sz="2400" dirty="0" err="1" smtClean="0">
                <a:latin typeface="Georgia" pitchFamily="18" charset="0"/>
              </a:rPr>
              <a:t>SSAfrica</a:t>
            </a:r>
            <a:r>
              <a:rPr lang="en-US" sz="2400" dirty="0" smtClean="0">
                <a:latin typeface="Georgia" pitchFamily="18" charset="0"/>
              </a:rPr>
              <a:t> (</a:t>
            </a:r>
            <a:r>
              <a:rPr lang="en-US" sz="2400" dirty="0" err="1" smtClean="0">
                <a:latin typeface="Georgia" pitchFamily="18" charset="0"/>
              </a:rPr>
              <a:t>Barrett&amp;Upton</a:t>
            </a:r>
            <a:r>
              <a:rPr lang="en-US" sz="2400" dirty="0" smtClean="0">
                <a:latin typeface="Georgia" pitchFamily="18" charset="0"/>
              </a:rPr>
              <a:t>), MENA (</a:t>
            </a:r>
            <a:r>
              <a:rPr lang="en-US" sz="2400" dirty="0" err="1" smtClean="0">
                <a:latin typeface="Georgia" pitchFamily="18" charset="0"/>
              </a:rPr>
              <a:t>Lybbert&amp;Morgan</a:t>
            </a:r>
            <a:r>
              <a:rPr lang="en-US" sz="2400" dirty="0" smtClean="0">
                <a:latin typeface="Georgia" pitchFamily="18" charset="0"/>
              </a:rPr>
              <a:t>), W Asia/E&amp;C Europe (</a:t>
            </a:r>
            <a:r>
              <a:rPr lang="en-US" sz="2400" dirty="0" err="1" smtClean="0">
                <a:latin typeface="Georgia" pitchFamily="18" charset="0"/>
              </a:rPr>
              <a:t>Swinnen&amp;Herck</a:t>
            </a:r>
            <a:r>
              <a:rPr lang="en-US" sz="2400" dirty="0" smtClean="0">
                <a:latin typeface="Georgia" pitchFamily="18" charset="0"/>
              </a:rPr>
              <a:t>), South Asia (Agrawal), China (</a:t>
            </a:r>
            <a:r>
              <a:rPr lang="en-US" sz="2400" dirty="0" err="1" smtClean="0">
                <a:latin typeface="Georgia" pitchFamily="18" charset="0"/>
              </a:rPr>
              <a:t>Christiaensen</a:t>
            </a:r>
            <a:r>
              <a:rPr lang="en-US" sz="2400" dirty="0" smtClean="0">
                <a:latin typeface="Georgia" pitchFamily="18" charset="0"/>
              </a:rPr>
              <a:t>), East Asia (</a:t>
            </a:r>
            <a:r>
              <a:rPr lang="en-US" sz="2400" dirty="0" err="1" smtClean="0">
                <a:latin typeface="Georgia" pitchFamily="18" charset="0"/>
              </a:rPr>
              <a:t>Timmer</a:t>
            </a:r>
            <a:r>
              <a:rPr lang="en-US" sz="2400" dirty="0" smtClean="0">
                <a:latin typeface="Georgia" pitchFamily="18" charset="0"/>
              </a:rPr>
              <a:t>)</a:t>
            </a:r>
            <a:r>
              <a:rPr lang="en-US" sz="2400" dirty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Georgia" pitchFamily="18" charset="0"/>
              </a:rPr>
            </a:br>
            <a:endParaRPr lang="en-US" sz="2600" dirty="0" smtClean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/>
          <p:cNvSpPr txBox="1">
            <a:spLocks/>
          </p:cNvSpPr>
          <p:nvPr/>
        </p:nvSpPr>
        <p:spPr bwMode="auto">
          <a:xfrm>
            <a:off x="5181600" y="0"/>
            <a:ext cx="396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Forthcoming Book</a:t>
            </a:r>
            <a:endParaRPr lang="en-US" sz="30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2853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286" y="958218"/>
            <a:ext cx="8905428" cy="944562"/>
          </a:xfrm>
        </p:spPr>
        <p:txBody>
          <a:bodyPr/>
          <a:lstStyle/>
          <a:p>
            <a:pPr algn="l"/>
            <a:r>
              <a:rPr lang="en-US" sz="2400" b="1" dirty="0" smtClean="0">
                <a:latin typeface="Georgia" pitchFamily="18" charset="0"/>
              </a:rPr>
              <a:t>There are </a:t>
            </a:r>
            <a:r>
              <a:rPr lang="en-US" sz="2400" b="1" dirty="0" smtClean="0">
                <a:latin typeface="Georgia" pitchFamily="18" charset="0"/>
              </a:rPr>
              <a:t>4 </a:t>
            </a:r>
            <a:r>
              <a:rPr lang="en-US" sz="2400" b="1" dirty="0">
                <a:latin typeface="Georgia" pitchFamily="18" charset="0"/>
              </a:rPr>
              <a:t>main </a:t>
            </a:r>
            <a:r>
              <a:rPr lang="en-US" sz="2400" b="1" dirty="0" smtClean="0">
                <a:latin typeface="Georgia" pitchFamily="18" charset="0"/>
              </a:rPr>
              <a:t>pathways by which food </a:t>
            </a:r>
            <a:r>
              <a:rPr lang="en-US" sz="2400" b="1" dirty="0">
                <a:latin typeface="Georgia" pitchFamily="18" charset="0"/>
              </a:rPr>
              <a:t>security </a:t>
            </a:r>
            <a:r>
              <a:rPr lang="en-US" sz="2400" b="1" dirty="0" smtClean="0">
                <a:latin typeface="Georgia" pitchFamily="18" charset="0"/>
              </a:rPr>
              <a:t>might impact </a:t>
            </a:r>
            <a:r>
              <a:rPr lang="en-US" sz="2400" b="1" dirty="0">
                <a:latin typeface="Georgia" pitchFamily="18" charset="0"/>
              </a:rPr>
              <a:t>sociopolitical </a:t>
            </a:r>
            <a:r>
              <a:rPr lang="en-US" sz="2400" b="1" dirty="0" smtClean="0">
                <a:latin typeface="Georgia" pitchFamily="18" charset="0"/>
              </a:rPr>
              <a:t>stability:</a:t>
            </a:r>
            <a:endParaRPr lang="en-US" sz="2400" b="1" dirty="0">
              <a:latin typeface="Georgia" pitchFamily="18" charset="0"/>
            </a:endParaRPr>
          </a:p>
        </p:txBody>
      </p:sp>
      <p:pic>
        <p:nvPicPr>
          <p:cNvPr id="8" name="Picture 7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04800" y="1856653"/>
            <a:ext cx="8534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b="1" u="sng" dirty="0" smtClean="0">
                <a:latin typeface="Georgia" pitchFamily="18" charset="0"/>
              </a:rPr>
              <a:t>Food </a:t>
            </a:r>
            <a:r>
              <a:rPr lang="en-US" sz="2000" b="1" u="sng" dirty="0" smtClean="0">
                <a:latin typeface="Georgia" pitchFamily="18" charset="0"/>
              </a:rPr>
              <a:t>price spikes and urban unrest: </a:t>
            </a:r>
            <a:r>
              <a:rPr lang="en-US" sz="2000" b="1" dirty="0" smtClean="0">
                <a:latin typeface="Georgia" pitchFamily="18" charset="0"/>
              </a:rPr>
              <a:t>Spontaneous</a:t>
            </a:r>
            <a:r>
              <a:rPr lang="en-US" sz="2000" b="1" dirty="0">
                <a:latin typeface="Georgia" pitchFamily="18" charset="0"/>
              </a:rPr>
              <a:t>, largely-urban sociopolitical instability within states </a:t>
            </a:r>
            <a:r>
              <a:rPr lang="en-US" sz="2000" b="1" dirty="0" smtClean="0">
                <a:latin typeface="Georgia" pitchFamily="18" charset="0"/>
              </a:rPr>
              <a:t>due to food </a:t>
            </a:r>
            <a:r>
              <a:rPr lang="en-US" sz="2000" b="1" dirty="0">
                <a:latin typeface="Georgia" pitchFamily="18" charset="0"/>
              </a:rPr>
              <a:t>price </a:t>
            </a:r>
            <a:r>
              <a:rPr lang="en-US" sz="2000" b="1" dirty="0" smtClean="0">
                <a:latin typeface="Georgia" pitchFamily="18" charset="0"/>
              </a:rPr>
              <a:t>shocks, </a:t>
            </a:r>
            <a:r>
              <a:rPr lang="en-US" sz="2000" b="1" dirty="0">
                <a:latin typeface="Georgia" pitchFamily="18" charset="0"/>
              </a:rPr>
              <a:t>with urban food consumers </a:t>
            </a:r>
            <a:r>
              <a:rPr lang="en-US" sz="2000" b="1" dirty="0" smtClean="0">
                <a:latin typeface="Georgia" pitchFamily="18" charset="0"/>
              </a:rPr>
              <a:t>the </a:t>
            </a:r>
            <a:r>
              <a:rPr lang="en-US" sz="2000" b="1" dirty="0">
                <a:latin typeface="Georgia" pitchFamily="18" charset="0"/>
              </a:rPr>
              <a:t>primary agitators</a:t>
            </a:r>
            <a:r>
              <a:rPr lang="en-US" sz="2000" b="1" dirty="0" smtClean="0">
                <a:latin typeface="Georgia" pitchFamily="18" charset="0"/>
              </a:rPr>
              <a:t>.</a:t>
            </a:r>
            <a:r>
              <a:rPr lang="en-US" sz="2000" dirty="0" smtClean="0">
                <a:latin typeface="Georgia" pitchFamily="18" charset="0"/>
              </a:rPr>
              <a:t>  </a:t>
            </a:r>
            <a:endParaRPr lang="en-US" sz="2000" dirty="0">
              <a:latin typeface="Georgia" pitchFamily="18" charset="0"/>
            </a:endParaRPr>
          </a:p>
          <a:p>
            <a:pPr marL="342900" indent="-342900">
              <a:buAutoNum type="arabicPeriod"/>
            </a:pPr>
            <a:endParaRPr lang="en-US" sz="2000" dirty="0">
              <a:latin typeface="Georgia" pitchFamily="18" charset="0"/>
            </a:endParaRPr>
          </a:p>
          <a:p>
            <a:r>
              <a:rPr lang="en-US" sz="2000" dirty="0" smtClean="0">
                <a:latin typeface="Georgia" pitchFamily="18" charset="0"/>
              </a:rPr>
              <a:t>But price </a:t>
            </a:r>
            <a:r>
              <a:rPr lang="en-US" sz="2000" dirty="0">
                <a:latin typeface="Georgia" pitchFamily="18" charset="0"/>
              </a:rPr>
              <a:t>shocks </a:t>
            </a:r>
            <a:r>
              <a:rPr lang="en-US" sz="2000" dirty="0" smtClean="0">
                <a:latin typeface="Georgia" pitchFamily="18" charset="0"/>
              </a:rPr>
              <a:t>largely </a:t>
            </a:r>
            <a:r>
              <a:rPr lang="en-US" sz="2000" dirty="0" smtClean="0">
                <a:latin typeface="Georgia" pitchFamily="18" charset="0"/>
              </a:rPr>
              <a:t>proximate, not root, </a:t>
            </a:r>
            <a:r>
              <a:rPr lang="en-US" sz="2000" dirty="0">
                <a:latin typeface="Georgia" pitchFamily="18" charset="0"/>
              </a:rPr>
              <a:t>causes of sociopolitical </a:t>
            </a:r>
            <a:r>
              <a:rPr lang="en-US" sz="2000" dirty="0" smtClean="0">
                <a:latin typeface="Georgia" pitchFamily="18" charset="0"/>
              </a:rPr>
              <a:t>unrest. Real issues are pre-existing grievances and lack of adequate social safety nets or government policies to buffer the effects of market shocks. </a:t>
            </a:r>
          </a:p>
          <a:p>
            <a:endParaRPr lang="en-US" sz="2000" dirty="0" smtClean="0">
              <a:latin typeface="Georgia" pitchFamily="18" charset="0"/>
            </a:endParaRPr>
          </a:p>
          <a:p>
            <a:r>
              <a:rPr lang="en-US" sz="2000" dirty="0" smtClean="0">
                <a:latin typeface="Georgia" pitchFamily="18" charset="0"/>
              </a:rPr>
              <a:t>High prices </a:t>
            </a:r>
            <a:r>
              <a:rPr lang="en-US" sz="2000" dirty="0">
                <a:latin typeface="Georgia" pitchFamily="18" charset="0"/>
              </a:rPr>
              <a:t>can </a:t>
            </a:r>
            <a:r>
              <a:rPr lang="en-US" sz="2000" dirty="0" smtClean="0">
                <a:latin typeface="Georgia" pitchFamily="18" charset="0"/>
              </a:rPr>
              <a:t>unite/mobilize </a:t>
            </a:r>
            <a:r>
              <a:rPr lang="en-US" sz="2000" dirty="0">
                <a:latin typeface="Georgia" pitchFamily="18" charset="0"/>
              </a:rPr>
              <a:t>the already-angry </a:t>
            </a:r>
            <a:r>
              <a:rPr lang="en-US" sz="2000" dirty="0" smtClean="0">
                <a:latin typeface="Georgia" pitchFamily="18" charset="0"/>
              </a:rPr>
              <a:t>vs. </a:t>
            </a:r>
            <a:r>
              <a:rPr lang="en-US" sz="2000" dirty="0">
                <a:latin typeface="Georgia" pitchFamily="18" charset="0"/>
              </a:rPr>
              <a:t>the state or </a:t>
            </a:r>
            <a:r>
              <a:rPr lang="en-US" sz="2000" dirty="0" smtClean="0">
                <a:latin typeface="Georgia" pitchFamily="18" charset="0"/>
              </a:rPr>
              <a:t>ethnic minorities </a:t>
            </a:r>
            <a:r>
              <a:rPr lang="en-US" sz="2000" dirty="0">
                <a:latin typeface="Georgia" pitchFamily="18" charset="0"/>
              </a:rPr>
              <a:t>(e.g., food traders) perceived to </a:t>
            </a:r>
            <a:r>
              <a:rPr lang="en-US" sz="2000" dirty="0" smtClean="0">
                <a:latin typeface="Georgia" pitchFamily="18" charset="0"/>
              </a:rPr>
              <a:t>hold/exercise </a:t>
            </a:r>
            <a:r>
              <a:rPr lang="en-US" sz="2000" dirty="0">
                <a:latin typeface="Georgia" pitchFamily="18" charset="0"/>
              </a:rPr>
              <a:t>power unjustly</a:t>
            </a:r>
            <a:r>
              <a:rPr lang="en-US" sz="2000" dirty="0" smtClean="0">
                <a:latin typeface="Georgia" pitchFamily="18" charset="0"/>
              </a:rPr>
              <a:t>. </a:t>
            </a:r>
            <a:endParaRPr lang="en-US" sz="2000" dirty="0" smtClean="0">
              <a:latin typeface="Georgia" pitchFamily="18" charset="0"/>
            </a:endParaRPr>
          </a:p>
          <a:p>
            <a:endParaRPr lang="en-US" sz="2000" dirty="0">
              <a:latin typeface="Georgia" pitchFamily="18" charset="0"/>
            </a:endParaRPr>
          </a:p>
          <a:p>
            <a:r>
              <a:rPr lang="en-US" sz="2000" dirty="0" smtClean="0">
                <a:latin typeface="Georgia" pitchFamily="18" charset="0"/>
              </a:rPr>
              <a:t>But food plays more of a symbolic/subjective than a substantive role. It’s not about welfare impacts on the poor, but about disrupting trust and the fabric of economic and sociopolitical relationships. </a:t>
            </a:r>
            <a:endParaRPr lang="en-US" sz="1400" dirty="0"/>
          </a:p>
        </p:txBody>
      </p:sp>
      <p:sp>
        <p:nvSpPr>
          <p:cNvPr id="6" name="Title 5"/>
          <p:cNvSpPr txBox="1">
            <a:spLocks/>
          </p:cNvSpPr>
          <p:nvPr/>
        </p:nvSpPr>
        <p:spPr bwMode="auto">
          <a:xfrm>
            <a:off x="5638800" y="0"/>
            <a:ext cx="3505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4 key pathways</a:t>
            </a:r>
            <a:endParaRPr lang="en-US" sz="30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9463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pportunity104October2008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Opportunity104October2008</Template>
  <TotalTime>16411</TotalTime>
  <Words>1350</Words>
  <Application>Microsoft Office PowerPoint</Application>
  <PresentationFormat>On-screen Show (4:3)</PresentationFormat>
  <Paragraphs>129</Paragraphs>
  <Slides>16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Opportunity104October2008</vt:lpstr>
      <vt:lpstr>Custom Design</vt:lpstr>
      <vt:lpstr>1_Custom Design</vt:lpstr>
      <vt:lpstr> Food or Consequences: Food Security and Its Implications for Global Sociopolitical Instability </vt:lpstr>
      <vt:lpstr>PowerPoint Presentation</vt:lpstr>
      <vt:lpstr>PowerPoint Presentation</vt:lpstr>
      <vt:lpstr>High Food Prices Associated w/ Social Unrest</vt:lpstr>
      <vt:lpstr>High Food Prices Also Spark Resource Grabs</vt:lpstr>
      <vt:lpstr>The food security-sociopolitical stability relationship remains poorly understood and oft-oversimplified.</vt:lpstr>
      <vt:lpstr>PowerPoint Presentation</vt:lpstr>
      <vt:lpstr>PowerPoint Presentation</vt:lpstr>
      <vt:lpstr>There are 4 main pathways by which food security might impact sociopolitical stability:</vt:lpstr>
      <vt:lpstr>There are 4 main pathways by which food security might impact sociopolitical stability:</vt:lpstr>
      <vt:lpstr>There are 4 main pathways by which food security might impact sociopolitical stability:</vt:lpstr>
      <vt:lpstr>There are 4 main pathways by which food security might impact sociopolitical stability:</vt:lpstr>
      <vt:lpstr>Reasonable hypotheses that food insecurity can spark sociopolitical unrest add a key reason to guard against renewed complacency about the evolving global food security challenge.  Must focus on Africa and Asia! </vt:lpstr>
      <vt:lpstr>PowerPoint Presentation</vt:lpstr>
      <vt:lpstr>PowerPoint Presentation</vt:lpstr>
      <vt:lpstr>PowerPoint Presentation</vt:lpstr>
    </vt:vector>
  </TitlesOfParts>
  <Company>Cornell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CALS</dc:creator>
  <cp:lastModifiedBy>Chris Barrett</cp:lastModifiedBy>
  <cp:revision>539</cp:revision>
  <dcterms:created xsi:type="dcterms:W3CDTF">2010-06-02T17:17:22Z</dcterms:created>
  <dcterms:modified xsi:type="dcterms:W3CDTF">2013-06-03T06:36:13Z</dcterms:modified>
</cp:coreProperties>
</file>